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sldIdLst>
    <p:sldId id="279" r:id="rId4"/>
    <p:sldId id="256" r:id="rId5"/>
    <p:sldId id="259" r:id="rId6"/>
    <p:sldId id="261" r:id="rId7"/>
    <p:sldId id="262" r:id="rId8"/>
    <p:sldId id="260" r:id="rId9"/>
    <p:sldId id="263" r:id="rId10"/>
    <p:sldId id="264" r:id="rId11"/>
    <p:sldId id="267" r:id="rId12"/>
    <p:sldId id="266" r:id="rId13"/>
    <p:sldId id="265"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94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FF05BD-21E6-41A2-B0A9-E8335078B476}"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177253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F05BD-21E6-41A2-B0A9-E8335078B476}"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23148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F05BD-21E6-41A2-B0A9-E8335078B476}"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371494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405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Tree>
    <p:extLst>
      <p:ext uri="{BB962C8B-B14F-4D97-AF65-F5344CB8AC3E}">
        <p14:creationId xmlns:p14="http://schemas.microsoft.com/office/powerpoint/2010/main" val="281779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10196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33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36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423358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223034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5987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93022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798909" y="304799"/>
            <a:ext cx="75438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789317" y="1733550"/>
            <a:ext cx="3270377"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789317" y="4935990"/>
            <a:ext cx="3276735" cy="100761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grpSp>
        <p:nvGrpSpPr>
          <p:cNvPr id="22" name="Group 21"/>
          <p:cNvGrpSpPr/>
          <p:nvPr/>
        </p:nvGrpSpPr>
        <p:grpSpPr>
          <a:xfrm>
            <a:off x="5072334" y="1733550"/>
            <a:ext cx="3270377"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5057181" y="4935990"/>
            <a:ext cx="3276735" cy="100761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15853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F05BD-21E6-41A2-B0A9-E8335078B476}"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137525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393436" y="2064321"/>
            <a:ext cx="3123347" cy="2317298"/>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936876" y="1824285"/>
            <a:ext cx="2036467"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926409"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grpSp>
        <p:nvGrpSpPr>
          <p:cNvPr id="84" name="Group 83"/>
          <p:cNvGrpSpPr>
            <a:grpSpLocks noChangeAspect="1"/>
          </p:cNvGrpSpPr>
          <p:nvPr userDrawn="1"/>
        </p:nvGrpSpPr>
        <p:grpSpPr>
          <a:xfrm rot="5400000">
            <a:off x="2997433" y="2064321"/>
            <a:ext cx="3123347" cy="2317298"/>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3540693" y="1824285"/>
            <a:ext cx="2036826"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3530406"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grpSp>
        <p:nvGrpSpPr>
          <p:cNvPr id="97" name="Group 96"/>
          <p:cNvGrpSpPr>
            <a:grpSpLocks noChangeAspect="1"/>
          </p:cNvGrpSpPr>
          <p:nvPr userDrawn="1"/>
        </p:nvGrpSpPr>
        <p:grpSpPr>
          <a:xfrm rot="5400000">
            <a:off x="5623839" y="2064321"/>
            <a:ext cx="3123347" cy="2317298"/>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6167099" y="1824285"/>
            <a:ext cx="2036826"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6156812"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18619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99661" y="421594"/>
            <a:ext cx="1714500" cy="1885508"/>
          </a:xfrm>
        </p:spPr>
        <p:txBody>
          <a:bodyPr>
            <a:normAutofit/>
          </a:bodyPr>
          <a:lstStyle>
            <a:lvl1pPr>
              <a:defRPr sz="18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3991867" y="32456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6799661" y="2484993"/>
            <a:ext cx="1714500" cy="3248729"/>
          </a:xfrm>
        </p:spPr>
        <p:txBody>
          <a:bodyPr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101512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2700"/>
            </a:lvl1pPr>
          </a:lstStyle>
          <a:p>
            <a:r>
              <a:rPr lang="en-US" smtClean="0"/>
              <a:t>Click to edit Master title style</a:t>
            </a:r>
            <a:endParaRPr dirty="0"/>
          </a:p>
        </p:txBody>
      </p:sp>
      <p:sp>
        <p:nvSpPr>
          <p:cNvPr id="3" name="Content Placeholder 2"/>
          <p:cNvSpPr>
            <a:spLocks noGrp="1"/>
          </p:cNvSpPr>
          <p:nvPr>
            <p:ph idx="1"/>
          </p:nvPr>
        </p:nvSpPr>
        <p:spPr>
          <a:xfrm>
            <a:off x="627460" y="914400"/>
            <a:ext cx="4629151" cy="50292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6056708" y="6019801"/>
            <a:ext cx="1047195" cy="228600"/>
          </a:xfrm>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12808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19668" y="1330347"/>
            <a:ext cx="2880360" cy="2103120"/>
          </a:xfrm>
        </p:spPr>
        <p:txBody>
          <a:bodyPr anchor="b">
            <a:normAutofit/>
          </a:bodyPr>
          <a:lstStyle>
            <a:lvl1pPr>
              <a:defRPr sz="2700"/>
            </a:lvl1pPr>
          </a:lstStyle>
          <a:p>
            <a:r>
              <a:rPr lang="en-US" smtClean="0"/>
              <a:t>Click to edit Master title style</a:t>
            </a:r>
            <a:endParaRPr dirty="0"/>
          </a:p>
        </p:txBody>
      </p:sp>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dirty="0"/>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28026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392132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11/16/2016</a:t>
            </a:fld>
            <a:endParaRPr>
              <a:solidFill>
                <a:srgbClr val="9A5315"/>
              </a:solidFill>
            </a:endParaRPr>
          </a:p>
        </p:txBody>
      </p:sp>
    </p:spTree>
    <p:extLst>
      <p:ext uri="{BB962C8B-B14F-4D97-AF65-F5344CB8AC3E}">
        <p14:creationId xmlns:p14="http://schemas.microsoft.com/office/powerpoint/2010/main" val="63187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048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F05BD-21E6-41A2-B0A9-E8335078B476}" type="datetimeFigureOut">
              <a:rPr lang="en-GB" smtClean="0"/>
              <a:t>16/11/2016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141347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FF05BD-21E6-41A2-B0A9-E8335078B476}"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38731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FF05BD-21E6-41A2-B0A9-E8335078B476}" type="datetimeFigureOut">
              <a:rPr lang="en-GB" smtClean="0"/>
              <a:t>16/11/2016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127348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FF05BD-21E6-41A2-B0A9-E8335078B476}" type="datetimeFigureOut">
              <a:rPr lang="en-GB" smtClean="0"/>
              <a:t>16/11/2016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151941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F05BD-21E6-41A2-B0A9-E8335078B476}" type="datetimeFigureOut">
              <a:rPr lang="en-GB" smtClean="0"/>
              <a:t>16/11/2016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80399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F05BD-21E6-41A2-B0A9-E8335078B476}"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89834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F05BD-21E6-41A2-B0A9-E8335078B476}" type="datetimeFigureOut">
              <a:rPr lang="en-GB" smtClean="0"/>
              <a:t>16/11/2016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47E76-7AF3-4537-B307-C2B368CE8AB2}" type="slidenum">
              <a:rPr lang="en-GB" smtClean="0"/>
              <a:t>‹#›</a:t>
            </a:fld>
            <a:endParaRPr lang="en-GB"/>
          </a:p>
        </p:txBody>
      </p:sp>
    </p:spTree>
    <p:extLst>
      <p:ext uri="{BB962C8B-B14F-4D97-AF65-F5344CB8AC3E}">
        <p14:creationId xmlns:p14="http://schemas.microsoft.com/office/powerpoint/2010/main" val="220970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F05BD-21E6-41A2-B0A9-E8335078B476}" type="datetimeFigureOut">
              <a:rPr lang="en-GB" smtClean="0"/>
              <a:t>16/11/2016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47E76-7AF3-4537-B307-C2B368CE8AB2}" type="slidenum">
              <a:rPr lang="en-GB" smtClean="0"/>
              <a:t>‹#›</a:t>
            </a:fld>
            <a:endParaRPr lang="en-GB"/>
          </a:p>
        </p:txBody>
      </p:sp>
    </p:spTree>
    <p:extLst>
      <p:ext uri="{BB962C8B-B14F-4D97-AF65-F5344CB8AC3E}">
        <p14:creationId xmlns:p14="http://schemas.microsoft.com/office/powerpoint/2010/main" val="149448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825">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825">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825">
                <a:solidFill>
                  <a:schemeClr val="tx1"/>
                </a:solidFill>
              </a:defRPr>
            </a:lvl1pPr>
          </a:lstStyle>
          <a:p>
            <a:fld id="{4CF99945-0A15-4715-AB6C-F5E56CF20F70}" type="datetimeFigureOut">
              <a:rPr lang="en-US" smtClean="0">
                <a:solidFill>
                  <a:srgbClr val="9A5315"/>
                </a:solidFill>
              </a:rPr>
              <a:pPr/>
              <a:t>11/16/2016</a:t>
            </a:fld>
            <a:endParaRPr lang="en-US">
              <a:solidFill>
                <a:srgbClr val="9A5315"/>
              </a:solidFill>
            </a:endParaRPr>
          </a:p>
        </p:txBody>
      </p:sp>
    </p:spTree>
    <p:extLst>
      <p:ext uri="{BB962C8B-B14F-4D97-AF65-F5344CB8AC3E}">
        <p14:creationId xmlns:p14="http://schemas.microsoft.com/office/powerpoint/2010/main" val="284168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207965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helsinki.fi/" TargetMode="External"/><Relationship Id="rId13" Type="http://schemas.openxmlformats.org/officeDocument/2006/relationships/hyperlink" Target="http://ec.europa.eu/programmes/erasmus-plus/index_en.htm"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hyperlink" Target="http://www.ncl.ac.uk/" TargetMode="External"/><Relationship Id="rId16" Type="http://schemas.openxmlformats.org/officeDocument/2006/relationships/hyperlink" Target="http://research.ncl.ac.uk/romtels/resources/" TargetMode="External"/><Relationship Id="rId1" Type="http://schemas.openxmlformats.org/officeDocument/2006/relationships/slideLayout" Target="../slideLayouts/slideLayout26.xml"/><Relationship Id="rId6" Type="http://schemas.openxmlformats.org/officeDocument/2006/relationships/hyperlink" Target="http://www.univ-montp3.fr/" TargetMode="External"/><Relationship Id="rId11" Type="http://schemas.openxmlformats.org/officeDocument/2006/relationships/image" Target="../media/image9.png"/><Relationship Id="rId5" Type="http://schemas.openxmlformats.org/officeDocument/2006/relationships/image" Target="../media/image6.jpeg"/><Relationship Id="rId15" Type="http://schemas.openxmlformats.org/officeDocument/2006/relationships/image" Target="../media/image12.png"/><Relationship Id="rId10" Type="http://schemas.openxmlformats.org/officeDocument/2006/relationships/hyperlink" Target="http://arthurshillprimaryschools.co.uk/" TargetMode="External"/><Relationship Id="rId4" Type="http://schemas.openxmlformats.org/officeDocument/2006/relationships/hyperlink" Target="https://www.mdx.ac.uk/" TargetMode="External"/><Relationship Id="rId9" Type="http://schemas.openxmlformats.org/officeDocument/2006/relationships/image" Target="../media/image8.jpe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romani.humanities.manchester.ac.uk/"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research.ncl.ac.uk/media/sites/researchwebsites/romtels/NULogo300px-240x84.jp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17" y="5128461"/>
            <a:ext cx="1078053" cy="457589"/>
          </a:xfrm>
          <a:prstGeom prst="rect">
            <a:avLst/>
          </a:prstGeom>
          <a:noFill/>
          <a:ln>
            <a:noFill/>
          </a:ln>
        </p:spPr>
      </p:pic>
      <p:pic>
        <p:nvPicPr>
          <p:cNvPr id="12" name="Picture 11" descr="http://research.ncl.ac.uk/media/sites/researchwebsites/romtels/MU_LDN_partner_2col%20(c)300px-120x66.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854029" y="5132885"/>
            <a:ext cx="917108" cy="428311"/>
          </a:xfrm>
          <a:prstGeom prst="rect">
            <a:avLst/>
          </a:prstGeom>
          <a:noFill/>
          <a:ln>
            <a:noFill/>
          </a:ln>
        </p:spPr>
      </p:pic>
      <p:pic>
        <p:nvPicPr>
          <p:cNvPr id="13" name="Picture 12" descr="MontpellierLogo">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2987896" y="5143099"/>
            <a:ext cx="855044" cy="490674"/>
          </a:xfrm>
          <a:prstGeom prst="rect">
            <a:avLst/>
          </a:prstGeom>
          <a:noFill/>
          <a:ln>
            <a:noFill/>
          </a:ln>
        </p:spPr>
      </p:pic>
      <p:pic>
        <p:nvPicPr>
          <p:cNvPr id="14" name="Picture 13" descr="http://research.ncl.ac.uk/media/sites/researchwebsites/romtels/UHelsinki%20copy300px-120x66.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141753" y="5084169"/>
            <a:ext cx="891062" cy="505312"/>
          </a:xfrm>
          <a:prstGeom prst="rect">
            <a:avLst/>
          </a:prstGeom>
          <a:noFill/>
          <a:ln>
            <a:noFill/>
          </a:ln>
        </p:spPr>
      </p:pic>
      <p:pic>
        <p:nvPicPr>
          <p:cNvPr id="15" name="Picture 14" descr="http://research.ncl.ac.uk/media/sites/researchwebsites/romtels/ArthursHillplainbground-120x66.pn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5331628" y="5143099"/>
            <a:ext cx="499135" cy="490674"/>
          </a:xfrm>
          <a:prstGeom prst="rect">
            <a:avLst/>
          </a:prstGeom>
          <a:no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tretch>
            <a:fillRect/>
          </a:stretch>
        </p:blipFill>
        <p:spPr>
          <a:xfrm>
            <a:off x="6083842" y="5143098"/>
            <a:ext cx="1328639" cy="428311"/>
          </a:xfrm>
          <a:prstGeom prst="rect">
            <a:avLst/>
          </a:prstGeom>
        </p:spPr>
      </p:pic>
      <p:pic>
        <p:nvPicPr>
          <p:cNvPr id="17" name="Picture 16" descr="http://research.ncl.ac.uk/media/sites/researchwebsites/romtels/erasmus+logo_mic-421x120.jpg">
            <a:hlinkClick r:id="rId13" tgtFrame="&quot;_blank&quo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37910" y="5058548"/>
            <a:ext cx="1299711" cy="556553"/>
          </a:xfrm>
          <a:prstGeom prst="rect">
            <a:avLst/>
          </a:prstGeom>
          <a:noFill/>
          <a:ln>
            <a:noFill/>
          </a:ln>
        </p:spPr>
      </p:pic>
      <p:pic>
        <p:nvPicPr>
          <p:cNvPr id="18" name="Picture 17"/>
          <p:cNvPicPr/>
          <p:nvPr/>
        </p:nvPicPr>
        <p:blipFill>
          <a:blip r:embed="rId15">
            <a:extLst>
              <a:ext uri="{28A0092B-C50C-407E-A947-70E740481C1C}">
                <a14:useLocalDpi xmlns:a14="http://schemas.microsoft.com/office/drawing/2010/main" val="0"/>
              </a:ext>
            </a:extLst>
          </a:blip>
          <a:stretch>
            <a:fillRect/>
          </a:stretch>
        </p:blipFill>
        <p:spPr>
          <a:xfrm>
            <a:off x="1138879" y="1241944"/>
            <a:ext cx="6954797" cy="1369965"/>
          </a:xfrm>
          <a:prstGeom prst="rect">
            <a:avLst/>
          </a:prstGeom>
        </p:spPr>
      </p:pic>
      <p:sp>
        <p:nvSpPr>
          <p:cNvPr id="19" name="TextBox 18"/>
          <p:cNvSpPr txBox="1"/>
          <p:nvPr/>
        </p:nvSpPr>
        <p:spPr>
          <a:xfrm>
            <a:off x="1138880" y="2751970"/>
            <a:ext cx="6738228" cy="2031325"/>
          </a:xfrm>
          <a:prstGeom prst="rect">
            <a:avLst/>
          </a:prstGeom>
          <a:noFill/>
        </p:spPr>
        <p:txBody>
          <a:bodyPr wrap="square" rtlCol="0">
            <a:spAutoFit/>
          </a:bodyPr>
          <a:lstStyle/>
          <a:p>
            <a:r>
              <a:rPr lang="en-GB" dirty="0">
                <a:solidFill>
                  <a:prstClr val="black"/>
                </a:solidFill>
              </a:rPr>
              <a:t>Languages for Learning: A Pedagogy for EAL</a:t>
            </a:r>
          </a:p>
          <a:p>
            <a:r>
              <a:rPr lang="en-GB" dirty="0">
                <a:solidFill>
                  <a:prstClr val="black"/>
                </a:solidFill>
              </a:rPr>
              <a:t>Newcastle, UK</a:t>
            </a:r>
          </a:p>
          <a:p>
            <a:r>
              <a:rPr lang="en-GB" dirty="0">
                <a:solidFill>
                  <a:prstClr val="black"/>
                </a:solidFill>
              </a:rPr>
              <a:t>10</a:t>
            </a:r>
            <a:r>
              <a:rPr lang="en-GB" baseline="30000" dirty="0">
                <a:solidFill>
                  <a:prstClr val="black"/>
                </a:solidFill>
              </a:rPr>
              <a:t>th</a:t>
            </a:r>
            <a:r>
              <a:rPr lang="en-GB" dirty="0">
                <a:solidFill>
                  <a:prstClr val="black"/>
                </a:solidFill>
              </a:rPr>
              <a:t>-11</a:t>
            </a:r>
            <a:r>
              <a:rPr lang="en-GB" baseline="30000" dirty="0">
                <a:solidFill>
                  <a:prstClr val="black"/>
                </a:solidFill>
              </a:rPr>
              <a:t>th</a:t>
            </a:r>
            <a:r>
              <a:rPr lang="en-GB" dirty="0">
                <a:solidFill>
                  <a:prstClr val="black"/>
                </a:solidFill>
              </a:rPr>
              <a:t> November 2016</a:t>
            </a:r>
          </a:p>
          <a:p>
            <a:endParaRPr lang="en-GB" dirty="0">
              <a:solidFill>
                <a:prstClr val="black"/>
              </a:solidFill>
            </a:endParaRPr>
          </a:p>
          <a:p>
            <a:r>
              <a:rPr lang="en-GB" dirty="0">
                <a:solidFill>
                  <a:prstClr val="black"/>
                </a:solidFill>
              </a:rPr>
              <a:t>Lecture 1, day </a:t>
            </a:r>
            <a:r>
              <a:rPr lang="en-GB" dirty="0" smtClean="0">
                <a:solidFill>
                  <a:prstClr val="black"/>
                </a:solidFill>
              </a:rPr>
              <a:t>2</a:t>
            </a:r>
            <a:endParaRPr lang="en-GB" dirty="0">
              <a:solidFill>
                <a:prstClr val="black"/>
              </a:solidFill>
            </a:endParaRPr>
          </a:p>
          <a:p>
            <a:r>
              <a:rPr lang="en-GB" dirty="0"/>
              <a:t>Dr Leena Robertson, Prof Nathalie Auger, Christel </a:t>
            </a:r>
            <a:r>
              <a:rPr lang="en-GB" dirty="0" err="1"/>
              <a:t>Houée</a:t>
            </a:r>
            <a:r>
              <a:rPr lang="en-GB" dirty="0"/>
              <a:t>, Dr Heather Smith, Patrick Wilkins, Zaneta Karchnakova, Marta </a:t>
            </a:r>
            <a:r>
              <a:rPr lang="en-GB" dirty="0" err="1"/>
              <a:t>Kaliasova</a:t>
            </a:r>
            <a:r>
              <a:rPr lang="en-GB" dirty="0"/>
              <a:t> </a:t>
            </a:r>
            <a:endParaRPr lang="en-GB" sz="1350" dirty="0">
              <a:solidFill>
                <a:prstClr val="black"/>
              </a:solidFill>
            </a:endParaRPr>
          </a:p>
        </p:txBody>
      </p:sp>
      <p:sp>
        <p:nvSpPr>
          <p:cNvPr id="21" name="Rectangle 20"/>
          <p:cNvSpPr/>
          <p:nvPr/>
        </p:nvSpPr>
        <p:spPr>
          <a:xfrm>
            <a:off x="5459990" y="4755753"/>
            <a:ext cx="3346557" cy="300082"/>
          </a:xfrm>
          <a:prstGeom prst="rect">
            <a:avLst/>
          </a:prstGeom>
        </p:spPr>
        <p:txBody>
          <a:bodyPr wrap="none">
            <a:spAutoFit/>
          </a:bodyPr>
          <a:lstStyle/>
          <a:p>
            <a:r>
              <a:rPr lang="en-GB" sz="1350" dirty="0">
                <a:solidFill>
                  <a:prstClr val="black"/>
                </a:solidFill>
                <a:hlinkClick r:id="rId16"/>
              </a:rPr>
              <a:t>http://research.ncl.ac.uk/romtels/resources/</a:t>
            </a:r>
            <a:endParaRPr lang="en-GB" sz="1350" dirty="0">
              <a:solidFill>
                <a:prstClr val="black"/>
              </a:solidFill>
            </a:endParaRPr>
          </a:p>
        </p:txBody>
      </p:sp>
    </p:spTree>
    <p:extLst>
      <p:ext uri="{BB962C8B-B14F-4D97-AF65-F5344CB8AC3E}">
        <p14:creationId xmlns:p14="http://schemas.microsoft.com/office/powerpoint/2010/main" val="16314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116" y="260648"/>
            <a:ext cx="4536504" cy="2677656"/>
          </a:xfrm>
          <a:prstGeom prst="rect">
            <a:avLst/>
          </a:prstGeom>
          <a:noFill/>
        </p:spPr>
        <p:txBody>
          <a:bodyPr wrap="square" rtlCol="0">
            <a:spAutoFit/>
          </a:bodyPr>
          <a:lstStyle/>
          <a:p>
            <a:r>
              <a:rPr lang="en-GB" sz="3600" b="1" dirty="0" smtClean="0">
                <a:latin typeface="Calibri" panose="020F0502020204030204" pitchFamily="34" charset="0"/>
              </a:rPr>
              <a:t>Funds of knowledge:</a:t>
            </a:r>
          </a:p>
          <a:p>
            <a:r>
              <a:rPr lang="en-GB" sz="3600" b="1" dirty="0" smtClean="0">
                <a:latin typeface="Calibri" panose="020F0502020204030204" pitchFamily="34" charset="0"/>
              </a:rPr>
              <a:t>languages</a:t>
            </a:r>
            <a:endParaRPr lang="en-GB" sz="3600" b="1" dirty="0">
              <a:latin typeface="Calibri" panose="020F0502020204030204" pitchFamily="34" charset="0"/>
            </a:endParaRPr>
          </a:p>
          <a:p>
            <a:r>
              <a:rPr lang="en-GB" sz="2400" dirty="0" smtClean="0">
                <a:latin typeface="Calibri" panose="020F0502020204030204" pitchFamily="34" charset="0"/>
              </a:rPr>
              <a:t>Roma is often kept for communication in the home.</a:t>
            </a:r>
            <a:endParaRPr lang="en-GB" sz="2400" dirty="0">
              <a:latin typeface="Calibri" panose="020F0502020204030204" pitchFamily="34" charset="0"/>
            </a:endParaRPr>
          </a:p>
          <a:p>
            <a:r>
              <a:rPr lang="en-GB" sz="2400" dirty="0" smtClean="0">
                <a:latin typeface="Calibri" panose="020F0502020204030204" pitchFamily="34" charset="0"/>
              </a:rPr>
              <a:t>Roma do not necessarily name their languages/dialects.</a:t>
            </a:r>
            <a:endParaRPr lang="en-GB" sz="240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13644591"/>
              </p:ext>
            </p:extLst>
          </p:nvPr>
        </p:nvGraphicFramePr>
        <p:xfrm>
          <a:off x="559233" y="2996952"/>
          <a:ext cx="8362180" cy="3482921"/>
        </p:xfrm>
        <a:graphic>
          <a:graphicData uri="http://schemas.openxmlformats.org/drawingml/2006/table">
            <a:tbl>
              <a:tblPr firstRow="1" firstCol="1" bandRow="1"/>
              <a:tblGrid>
                <a:gridCol w="2090545"/>
                <a:gridCol w="2090545"/>
                <a:gridCol w="2090545"/>
                <a:gridCol w="2090545"/>
              </a:tblGrid>
              <a:tr h="500903">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Slovak Republic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Czech Republic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Romania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707">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Newcastle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 East Slovak Romani</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Not identified BUT can understand East Slovak Romani</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Ursari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903">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2. Czech Vlax</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29">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Montpellier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Ursari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29">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Romania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Korturare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198">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Helsinki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unknown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7" y="159942"/>
            <a:ext cx="3465635" cy="2599226"/>
          </a:xfrm>
          <a:prstGeom prst="rect">
            <a:avLst/>
          </a:prstGeom>
        </p:spPr>
      </p:pic>
    </p:spTree>
    <p:extLst>
      <p:ext uri="{BB962C8B-B14F-4D97-AF65-F5344CB8AC3E}">
        <p14:creationId xmlns:p14="http://schemas.microsoft.com/office/powerpoint/2010/main" val="93781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22960"/>
            <a:ext cx="8489799" cy="5904656"/>
          </a:xfrm>
        </p:spPr>
        <p:txBody>
          <a:bodyPr>
            <a:normAutofit fontScale="90000"/>
          </a:bodyPr>
          <a:lstStyle/>
          <a:p>
            <a:r>
              <a:rPr lang="en-GB" dirty="0"/>
              <a:t> developing </a:t>
            </a:r>
            <a:r>
              <a:rPr lang="en-GB" dirty="0" err="1"/>
              <a:t>translanguaging</a:t>
            </a:r>
            <a:r>
              <a:rPr lang="en-GB" dirty="0"/>
              <a:t>  </a:t>
            </a:r>
            <a:br>
              <a:rPr lang="en-GB" dirty="0"/>
            </a:br>
            <a:r>
              <a:rPr lang="en-GB" dirty="0"/>
              <a:t>as a tool for learning </a:t>
            </a:r>
            <a:br>
              <a:rPr lang="en-GB" dirty="0"/>
            </a:br>
            <a:r>
              <a:rPr lang="en-GB" dirty="0"/>
              <a:t>in </a:t>
            </a:r>
            <a:r>
              <a:rPr lang="en-GB" dirty="0" smtClean="0"/>
              <a:t>schools</a:t>
            </a:r>
            <a:br>
              <a:rPr lang="en-GB" dirty="0" smtClean="0"/>
            </a:br>
            <a:r>
              <a:rPr lang="en-GB" sz="2200" dirty="0" smtClean="0"/>
              <a:t/>
            </a:r>
            <a:br>
              <a:rPr lang="en-GB" sz="2200" dirty="0" smtClean="0"/>
            </a:br>
            <a:r>
              <a:rPr lang="en-GB" dirty="0"/>
              <a:t/>
            </a:r>
            <a:br>
              <a:rPr lang="en-GB" dirty="0"/>
            </a:br>
            <a:r>
              <a:rPr lang="en-GB" dirty="0"/>
              <a:t/>
            </a:r>
            <a:br>
              <a:rPr lang="en-GB" dirty="0"/>
            </a:br>
            <a:r>
              <a:rPr lang="en-GB" dirty="0" smtClean="0"/>
              <a:t/>
            </a:r>
            <a:br>
              <a:rPr lang="en-GB" dirty="0" smtClean="0"/>
            </a:br>
            <a:r>
              <a:rPr lang="en-GB" dirty="0" smtClean="0"/>
              <a:t>families </a:t>
            </a:r>
            <a:br>
              <a:rPr lang="en-GB" dirty="0" smtClean="0"/>
            </a:br>
            <a:r>
              <a:rPr lang="en-GB" dirty="0" smtClean="0"/>
              <a:t>as collaborators, </a:t>
            </a:r>
            <a:br>
              <a:rPr lang="en-GB" dirty="0" smtClean="0"/>
            </a:br>
            <a:r>
              <a:rPr lang="en-GB" dirty="0" smtClean="0"/>
              <a:t>co-researchers and co-constructors </a:t>
            </a:r>
            <a:endParaRPr lang="en-GB" dirty="0"/>
          </a:p>
        </p:txBody>
      </p:sp>
      <p:sp>
        <p:nvSpPr>
          <p:cNvPr id="3" name="Rounded Rectangle 2"/>
          <p:cNvSpPr/>
          <p:nvPr/>
        </p:nvSpPr>
        <p:spPr>
          <a:xfrm>
            <a:off x="3419872" y="2847196"/>
            <a:ext cx="2664296" cy="165618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b</a:t>
            </a:r>
            <a:r>
              <a:rPr lang="en-GB" sz="2800" b="1" dirty="0" smtClean="0">
                <a:solidFill>
                  <a:schemeClr val="tx1"/>
                </a:solidFill>
              </a:rPr>
              <a:t>ecomes possible with</a:t>
            </a:r>
            <a:endParaRPr lang="en-GB" sz="2800" b="1" dirty="0">
              <a:solidFill>
                <a:schemeClr val="tx1"/>
              </a:solidFill>
            </a:endParaRPr>
          </a:p>
        </p:txBody>
      </p:sp>
      <p:sp>
        <p:nvSpPr>
          <p:cNvPr id="6" name="Rounded Rectangle 5"/>
          <p:cNvSpPr/>
          <p:nvPr/>
        </p:nvSpPr>
        <p:spPr>
          <a:xfrm rot="20322232">
            <a:off x="6902995" y="4010489"/>
            <a:ext cx="1512168" cy="82809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p</a:t>
            </a:r>
            <a:r>
              <a:rPr lang="en-GB" sz="2400" b="1" dirty="0" smtClean="0">
                <a:solidFill>
                  <a:schemeClr val="tx1"/>
                </a:solidFill>
              </a:rPr>
              <a:t>ress now</a:t>
            </a:r>
            <a:endParaRPr lang="en-GB" sz="2400" b="1" dirty="0">
              <a:solidFill>
                <a:schemeClr val="tx1"/>
              </a:solidFill>
            </a:endParaRPr>
          </a:p>
        </p:txBody>
      </p:sp>
      <p:cxnSp>
        <p:nvCxnSpPr>
          <p:cNvPr id="8" name="Curved Connector 7"/>
          <p:cNvCxnSpPr/>
          <p:nvPr/>
        </p:nvCxnSpPr>
        <p:spPr>
          <a:xfrm rot="10800000">
            <a:off x="6300192" y="3280719"/>
            <a:ext cx="1224136" cy="648072"/>
          </a:xfrm>
          <a:prstGeom prst="curvedConnector3">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24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‘Nothing about us without us’ (Roma rights 2015)</a:t>
            </a:r>
            <a:endParaRPr lang="en-US" dirty="0"/>
          </a:p>
        </p:txBody>
      </p:sp>
      <p:sp>
        <p:nvSpPr>
          <p:cNvPr id="3" name="Subtitle 2"/>
          <p:cNvSpPr>
            <a:spLocks noGrp="1"/>
          </p:cNvSpPr>
          <p:nvPr>
            <p:ph type="subTitle" idx="1"/>
          </p:nvPr>
        </p:nvSpPr>
        <p:spPr/>
        <p:txBody>
          <a:bodyPr/>
          <a:lstStyle/>
          <a:p>
            <a:r>
              <a:rPr lang="en-US" dirty="0" smtClean="0"/>
              <a:t>Working together with parents as language experts</a:t>
            </a:r>
            <a:endParaRPr lang="en-US" dirty="0"/>
          </a:p>
        </p:txBody>
      </p:sp>
    </p:spTree>
    <p:extLst>
      <p:ext uri="{BB962C8B-B14F-4D97-AF65-F5344CB8AC3E}">
        <p14:creationId xmlns:p14="http://schemas.microsoft.com/office/powerpoint/2010/main" val="296530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Brunswick Methodist church</a:t>
            </a:r>
            <a:endParaRPr lang="en-US" dirty="0"/>
          </a:p>
        </p:txBody>
      </p:sp>
      <p:sp>
        <p:nvSpPr>
          <p:cNvPr id="4" name="Text Placeholder 3"/>
          <p:cNvSpPr>
            <a:spLocks noGrp="1"/>
          </p:cNvSpPr>
          <p:nvPr>
            <p:ph type="body" sz="half" idx="2"/>
          </p:nvPr>
        </p:nvSpPr>
        <p:spPr/>
        <p:txBody>
          <a:bodyPr/>
          <a:lstStyle/>
          <a:p>
            <a:r>
              <a:rPr lang="en-US" dirty="0" smtClean="0"/>
              <a:t>One cold December Monday morning in 2014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471" y="1531792"/>
            <a:ext cx="2628546" cy="3504728"/>
          </a:xfrm>
          <a:prstGeom prst="rect">
            <a:avLst/>
          </a:prstGeom>
        </p:spPr>
      </p:pic>
    </p:spTree>
    <p:extLst>
      <p:ext uri="{BB962C8B-B14F-4D97-AF65-F5344CB8AC3E}">
        <p14:creationId xmlns:p14="http://schemas.microsoft.com/office/powerpoint/2010/main" val="33786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79" y="2805890"/>
            <a:ext cx="7543802" cy="914400"/>
          </a:xfrm>
        </p:spPr>
        <p:txBody>
          <a:bodyPr>
            <a:noAutofit/>
          </a:bodyPr>
          <a:lstStyle/>
          <a:p>
            <a:r>
              <a:rPr lang="en-GB" sz="1350" dirty="0"/>
              <a:t>“It was absolutely fascinating. One group of Roma women, some quite elderly, were delighted to talk with me about their own heritage and language and in the end they also told me about some of the other Roma groups in attendance. </a:t>
            </a:r>
            <a:br>
              <a:rPr lang="en-GB" sz="1350" dirty="0"/>
            </a:br>
            <a:r>
              <a:rPr lang="en-GB" sz="1350" dirty="0"/>
              <a:t/>
            </a:r>
            <a:br>
              <a:rPr lang="en-GB" sz="1350" dirty="0"/>
            </a:br>
            <a:r>
              <a:rPr lang="en-GB" sz="1350" dirty="0"/>
              <a:t>This was because one group in particular refused to acknowledge their Roma heritage and one man (who I recognised as a Big Issue seller on one Newcastle street) said he was quite insulted that we would suggest such a thing. I can say with certainly however, that at this event there was no contact between this group and other families. </a:t>
            </a:r>
            <a:br>
              <a:rPr lang="en-GB" sz="1350" dirty="0"/>
            </a:br>
            <a:r>
              <a:rPr lang="en-GB" sz="1350" dirty="0"/>
              <a:t/>
            </a:r>
            <a:br>
              <a:rPr lang="en-GB" sz="1350" dirty="0"/>
            </a:br>
            <a:r>
              <a:rPr lang="en-GB" sz="1350" dirty="0"/>
              <a:t>So with a little help from one grandmother, a group of lively women and a group of young Romanian Roma men who were also more than happy to talk about their heritage, this is what I found out”</a:t>
            </a:r>
          </a:p>
        </p:txBody>
      </p:sp>
      <p:sp>
        <p:nvSpPr>
          <p:cNvPr id="3" name="TextBox 2"/>
          <p:cNvSpPr txBox="1"/>
          <p:nvPr/>
        </p:nvSpPr>
        <p:spPr>
          <a:xfrm>
            <a:off x="698158" y="4020580"/>
            <a:ext cx="1248032" cy="507831"/>
          </a:xfrm>
          <a:prstGeom prst="rect">
            <a:avLst/>
          </a:prstGeom>
          <a:noFill/>
        </p:spPr>
        <p:txBody>
          <a:bodyPr wrap="square" rtlCol="0">
            <a:spAutoFit/>
          </a:bodyPr>
          <a:lstStyle/>
          <a:p>
            <a:r>
              <a:rPr lang="en-GB" sz="1350" dirty="0" err="1">
                <a:solidFill>
                  <a:srgbClr val="9A5315"/>
                </a:solidFill>
              </a:rPr>
              <a:t>Ursari</a:t>
            </a:r>
            <a:r>
              <a:rPr lang="en-GB" sz="1350" dirty="0">
                <a:solidFill>
                  <a:srgbClr val="9A5315"/>
                </a:solidFill>
              </a:rPr>
              <a:t> (musicians)</a:t>
            </a:r>
          </a:p>
        </p:txBody>
      </p:sp>
      <p:sp>
        <p:nvSpPr>
          <p:cNvPr id="4" name="TextBox 3"/>
          <p:cNvSpPr txBox="1"/>
          <p:nvPr/>
        </p:nvSpPr>
        <p:spPr>
          <a:xfrm>
            <a:off x="2953265" y="3936658"/>
            <a:ext cx="3095367" cy="507831"/>
          </a:xfrm>
          <a:prstGeom prst="rect">
            <a:avLst/>
          </a:prstGeom>
          <a:noFill/>
        </p:spPr>
        <p:txBody>
          <a:bodyPr wrap="square" rtlCol="0">
            <a:spAutoFit/>
          </a:bodyPr>
          <a:lstStyle/>
          <a:p>
            <a:r>
              <a:rPr lang="en-GB" sz="1350" dirty="0" err="1">
                <a:solidFill>
                  <a:srgbClr val="9A5315"/>
                </a:solidFill>
              </a:rPr>
              <a:t>Platosi</a:t>
            </a:r>
            <a:r>
              <a:rPr lang="en-GB" sz="1350" dirty="0">
                <a:solidFill>
                  <a:srgbClr val="9A5315"/>
                </a:solidFill>
              </a:rPr>
              <a:t> (copper/tin makers of pots and roofs)</a:t>
            </a:r>
          </a:p>
        </p:txBody>
      </p:sp>
      <p:sp>
        <p:nvSpPr>
          <p:cNvPr id="5" name="TextBox 4"/>
          <p:cNvSpPr txBox="1"/>
          <p:nvPr/>
        </p:nvSpPr>
        <p:spPr>
          <a:xfrm>
            <a:off x="1550773" y="4687845"/>
            <a:ext cx="2007974" cy="507831"/>
          </a:xfrm>
          <a:prstGeom prst="rect">
            <a:avLst/>
          </a:prstGeom>
          <a:noFill/>
        </p:spPr>
        <p:txBody>
          <a:bodyPr wrap="square" rtlCol="0">
            <a:spAutoFit/>
          </a:bodyPr>
          <a:lstStyle/>
          <a:p>
            <a:r>
              <a:rPr lang="en-GB" sz="1350">
                <a:solidFill>
                  <a:srgbClr val="9A5315"/>
                </a:solidFill>
              </a:rPr>
              <a:t>Cāldarari (makers of big pots)</a:t>
            </a:r>
          </a:p>
        </p:txBody>
      </p:sp>
      <p:sp>
        <p:nvSpPr>
          <p:cNvPr id="6" name="TextBox 5"/>
          <p:cNvSpPr txBox="1"/>
          <p:nvPr/>
        </p:nvSpPr>
        <p:spPr>
          <a:xfrm>
            <a:off x="4701746" y="4505329"/>
            <a:ext cx="2879124" cy="507831"/>
          </a:xfrm>
          <a:prstGeom prst="rect">
            <a:avLst/>
          </a:prstGeom>
          <a:noFill/>
        </p:spPr>
        <p:txBody>
          <a:bodyPr wrap="square" rtlCol="0">
            <a:spAutoFit/>
          </a:bodyPr>
          <a:lstStyle/>
          <a:p>
            <a:r>
              <a:rPr lang="en-GB" sz="1350" dirty="0" err="1">
                <a:solidFill>
                  <a:srgbClr val="9A5315"/>
                </a:solidFill>
              </a:rPr>
              <a:t>lingurāreasca</a:t>
            </a:r>
            <a:r>
              <a:rPr lang="en-GB" sz="1350" dirty="0">
                <a:solidFill>
                  <a:srgbClr val="9A5315"/>
                </a:solidFill>
              </a:rPr>
              <a:t> (traditionally makers of pots and spoons)</a:t>
            </a:r>
          </a:p>
        </p:txBody>
      </p:sp>
      <p:sp>
        <p:nvSpPr>
          <p:cNvPr id="7" name="TextBox 6"/>
          <p:cNvSpPr txBox="1"/>
          <p:nvPr/>
        </p:nvSpPr>
        <p:spPr>
          <a:xfrm>
            <a:off x="3632887" y="5077082"/>
            <a:ext cx="1717589" cy="300082"/>
          </a:xfrm>
          <a:prstGeom prst="rect">
            <a:avLst/>
          </a:prstGeom>
          <a:noFill/>
        </p:spPr>
        <p:txBody>
          <a:bodyPr wrap="square" rtlCol="0">
            <a:spAutoFit/>
          </a:bodyPr>
          <a:lstStyle/>
          <a:p>
            <a:r>
              <a:rPr lang="en-GB" sz="1350" dirty="0" err="1">
                <a:solidFill>
                  <a:srgbClr val="9A5315"/>
                </a:solidFill>
              </a:rPr>
              <a:t>Romonizoti</a:t>
            </a:r>
            <a:endParaRPr lang="en-GB" sz="1350" dirty="0">
              <a:solidFill>
                <a:srgbClr val="9A5315"/>
              </a:solidFill>
            </a:endParaRPr>
          </a:p>
        </p:txBody>
      </p:sp>
    </p:spTree>
    <p:extLst>
      <p:ext uri="{BB962C8B-B14F-4D97-AF65-F5344CB8AC3E}">
        <p14:creationId xmlns:p14="http://schemas.microsoft.com/office/powerpoint/2010/main" val="408726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1730" y="1246488"/>
            <a:ext cx="6351373" cy="715581"/>
          </a:xfrm>
          <a:prstGeom prst="rect">
            <a:avLst/>
          </a:prstGeom>
          <a:noFill/>
        </p:spPr>
        <p:txBody>
          <a:bodyPr wrap="square" rtlCol="0">
            <a:spAutoFit/>
          </a:bodyPr>
          <a:lstStyle/>
          <a:p>
            <a:r>
              <a:rPr lang="en-GB" sz="1350" dirty="0">
                <a:solidFill>
                  <a:srgbClr val="9A5315"/>
                </a:solidFill>
              </a:rPr>
              <a:t>I was told repeatedly by several groups that the children were better at Romanian than the Roma languages. So, now we began to understand the linguistic complexities….</a:t>
            </a:r>
          </a:p>
        </p:txBody>
      </p:sp>
      <p:sp>
        <p:nvSpPr>
          <p:cNvPr id="4" name="TextBox 3"/>
          <p:cNvSpPr txBox="1"/>
          <p:nvPr/>
        </p:nvSpPr>
        <p:spPr>
          <a:xfrm>
            <a:off x="1791730" y="2142093"/>
            <a:ext cx="6351373" cy="1338828"/>
          </a:xfrm>
          <a:prstGeom prst="rect">
            <a:avLst/>
          </a:prstGeom>
          <a:noFill/>
        </p:spPr>
        <p:txBody>
          <a:bodyPr wrap="square" rtlCol="0">
            <a:spAutoFit/>
          </a:bodyPr>
          <a:lstStyle/>
          <a:p>
            <a:r>
              <a:rPr lang="en-GB" sz="1350" dirty="0">
                <a:solidFill>
                  <a:srgbClr val="9A5315"/>
                </a:solidFill>
              </a:rPr>
              <a:t>Meetings at the school with Slovak parents from the Roma community and Zaneta, the school’s community worker and translator! We explained the research project through a pictorial </a:t>
            </a:r>
            <a:r>
              <a:rPr lang="en-GB" sz="1350" dirty="0" err="1">
                <a:solidFill>
                  <a:srgbClr val="9A5315"/>
                </a:solidFill>
              </a:rPr>
              <a:t>powerpoint</a:t>
            </a:r>
            <a:r>
              <a:rPr lang="en-GB" sz="1350" dirty="0">
                <a:solidFill>
                  <a:srgbClr val="9A5315"/>
                </a:solidFill>
              </a:rPr>
              <a:t>. We stressed the project was a way </a:t>
            </a:r>
            <a:r>
              <a:rPr lang="en-GB" sz="1350" b="1" dirty="0">
                <a:solidFill>
                  <a:srgbClr val="9A5315"/>
                </a:solidFill>
              </a:rPr>
              <a:t>to help them help their children</a:t>
            </a:r>
            <a:r>
              <a:rPr lang="en-GB" sz="1350" dirty="0">
                <a:solidFill>
                  <a:srgbClr val="9A5315"/>
                </a:solidFill>
              </a:rPr>
              <a:t>. We made no assumptions about them being so-called ‘hard to reach’ parents. Our goal was to do the reaching…</a:t>
            </a:r>
          </a:p>
        </p:txBody>
      </p:sp>
      <p:sp>
        <p:nvSpPr>
          <p:cNvPr id="8" name="TextBox 7"/>
          <p:cNvSpPr txBox="1"/>
          <p:nvPr/>
        </p:nvSpPr>
        <p:spPr>
          <a:xfrm>
            <a:off x="1791730" y="3660944"/>
            <a:ext cx="5999206" cy="2169825"/>
          </a:xfrm>
          <a:prstGeom prst="rect">
            <a:avLst/>
          </a:prstGeom>
          <a:noFill/>
        </p:spPr>
        <p:txBody>
          <a:bodyPr wrap="square" rtlCol="0">
            <a:spAutoFit/>
          </a:bodyPr>
          <a:lstStyle/>
          <a:p>
            <a:pPr marL="214313" indent="-214313">
              <a:buFont typeface="Arial" panose="020B0604020202020204" pitchFamily="34" charset="0"/>
              <a:buChar char="•"/>
            </a:pPr>
            <a:r>
              <a:rPr lang="en-GB" sz="1350" dirty="0">
                <a:solidFill>
                  <a:srgbClr val="9A5315"/>
                </a:solidFill>
              </a:rPr>
              <a:t>fluent Roma, not much Slovak</a:t>
            </a:r>
          </a:p>
          <a:p>
            <a:pPr marL="214313" indent="-214313">
              <a:buFont typeface="Arial" panose="020B0604020202020204" pitchFamily="34" charset="0"/>
              <a:buChar char="•"/>
            </a:pPr>
            <a:r>
              <a:rPr lang="en-GB" sz="1350" dirty="0">
                <a:solidFill>
                  <a:srgbClr val="9A5315"/>
                </a:solidFill>
              </a:rPr>
              <a:t>mostly Slovak, a few words of Roma (Slovak and Roma mixed together)</a:t>
            </a:r>
          </a:p>
          <a:p>
            <a:pPr marL="214313" indent="-214313">
              <a:buFont typeface="Arial" panose="020B0604020202020204" pitchFamily="34" charset="0"/>
              <a:buChar char="•"/>
            </a:pPr>
            <a:r>
              <a:rPr lang="en-GB" sz="1350" dirty="0">
                <a:solidFill>
                  <a:srgbClr val="9A5315"/>
                </a:solidFill>
              </a:rPr>
              <a:t>mostly Slovak, a few words of Roma learned from other children (not from parents)</a:t>
            </a:r>
          </a:p>
          <a:p>
            <a:pPr marL="214313" indent="-214313">
              <a:buFont typeface="Arial" panose="020B0604020202020204" pitchFamily="34" charset="0"/>
              <a:buChar char="•"/>
            </a:pPr>
            <a:r>
              <a:rPr lang="en-GB" sz="1350" dirty="0">
                <a:solidFill>
                  <a:srgbClr val="9A5315"/>
                </a:solidFill>
              </a:rPr>
              <a:t>Slovak; understand some Roma but not spoken at home</a:t>
            </a:r>
          </a:p>
          <a:p>
            <a:pPr marL="214313" indent="-214313">
              <a:buFont typeface="Arial" panose="020B0604020202020204" pitchFamily="34" charset="0"/>
              <a:buChar char="•"/>
            </a:pPr>
            <a:r>
              <a:rPr lang="en-GB" sz="1350" dirty="0">
                <a:solidFill>
                  <a:srgbClr val="9A5315"/>
                </a:solidFill>
              </a:rPr>
              <a:t>mixture of Slovak and Roma</a:t>
            </a:r>
          </a:p>
          <a:p>
            <a:pPr marL="214313" indent="-214313">
              <a:buFont typeface="Arial" panose="020B0604020202020204" pitchFamily="34" charset="0"/>
              <a:buChar char="•"/>
            </a:pPr>
            <a:r>
              <a:rPr lang="en-GB" sz="1350" dirty="0">
                <a:solidFill>
                  <a:srgbClr val="9A5315"/>
                </a:solidFill>
              </a:rPr>
              <a:t>mostly Roma</a:t>
            </a:r>
          </a:p>
          <a:p>
            <a:pPr marL="214313" indent="-214313">
              <a:buFont typeface="Arial" panose="020B0604020202020204" pitchFamily="34" charset="0"/>
              <a:buChar char="•"/>
            </a:pPr>
            <a:r>
              <a:rPr lang="en-GB" sz="1350" dirty="0">
                <a:solidFill>
                  <a:srgbClr val="9A5315"/>
                </a:solidFill>
              </a:rPr>
              <a:t>mixture of Czech, Slovak and Roma.</a:t>
            </a:r>
          </a:p>
          <a:p>
            <a:endParaRPr lang="en-GB" sz="1350" dirty="0">
              <a:solidFill>
                <a:srgbClr val="9A5315"/>
              </a:solidFill>
            </a:endParaRPr>
          </a:p>
        </p:txBody>
      </p:sp>
    </p:spTree>
    <p:extLst>
      <p:ext uri="{BB962C8B-B14F-4D97-AF65-F5344CB8AC3E}">
        <p14:creationId xmlns:p14="http://schemas.microsoft.com/office/powerpoint/2010/main" val="4484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336" y="1388071"/>
            <a:ext cx="5436973" cy="2793072"/>
          </a:xfrm>
          <a:prstGeom prst="rect">
            <a:avLst/>
          </a:prstGeom>
          <a:noFill/>
        </p:spPr>
        <p:txBody>
          <a:bodyPr wrap="square" rtlCol="0">
            <a:spAutoFit/>
          </a:bodyPr>
          <a:lstStyle/>
          <a:p>
            <a:r>
              <a:rPr lang="en-GB" sz="1350" dirty="0">
                <a:solidFill>
                  <a:srgbClr val="9A5315"/>
                </a:solidFill>
              </a:rPr>
              <a:t>We started to understand:</a:t>
            </a:r>
          </a:p>
          <a:p>
            <a:pPr marL="214313" indent="-214313">
              <a:buFont typeface="Arial" panose="020B0604020202020204" pitchFamily="34" charset="0"/>
              <a:buChar char="•"/>
            </a:pPr>
            <a:r>
              <a:rPr lang="en-GB" sz="1350" dirty="0">
                <a:solidFill>
                  <a:srgbClr val="9A5315"/>
                </a:solidFill>
              </a:rPr>
              <a:t>Children were likely to know a mixture of Slovak and Romani</a:t>
            </a:r>
          </a:p>
          <a:p>
            <a:pPr marL="214313" indent="-214313">
              <a:buFont typeface="Arial" panose="020B0604020202020204" pitchFamily="34" charset="0"/>
              <a:buChar char="•"/>
            </a:pPr>
            <a:r>
              <a:rPr lang="en-GB" sz="1350" dirty="0">
                <a:solidFill>
                  <a:srgbClr val="9A5315"/>
                </a:solidFill>
              </a:rPr>
              <a:t>We needed to identify which Romani dialect exactly they spoke</a:t>
            </a:r>
          </a:p>
          <a:p>
            <a:pPr marL="214313" indent="-214313">
              <a:buFont typeface="Arial" panose="020B0604020202020204" pitchFamily="34" charset="0"/>
              <a:buChar char="•"/>
            </a:pPr>
            <a:r>
              <a:rPr lang="en-GB" sz="1350" dirty="0">
                <a:solidFill>
                  <a:srgbClr val="9A5315"/>
                </a:solidFill>
              </a:rPr>
              <a:t>This would be a difficult task as parents did not ‘name’ their language beyond ‘Roma’. We turned to </a:t>
            </a:r>
            <a:r>
              <a:rPr lang="en-GB" sz="1350" dirty="0">
                <a:solidFill>
                  <a:srgbClr val="9A5315"/>
                </a:solidFill>
                <a:hlinkClick r:id="rId2"/>
              </a:rPr>
              <a:t>http://romani.humanities.manchester.ac.uk </a:t>
            </a:r>
            <a:endParaRPr lang="en-GB" sz="1350" dirty="0">
              <a:solidFill>
                <a:srgbClr val="9A5315"/>
              </a:solidFill>
            </a:endParaRPr>
          </a:p>
          <a:p>
            <a:pPr marL="214313" indent="-214313">
              <a:buFont typeface="Arial" panose="020B0604020202020204" pitchFamily="34" charset="0"/>
              <a:buChar char="•"/>
            </a:pPr>
            <a:r>
              <a:rPr lang="en-GB" sz="1350" dirty="0">
                <a:solidFill>
                  <a:srgbClr val="9A5315"/>
                </a:solidFill>
              </a:rPr>
              <a:t>The parents were fascinated by this process. Some commented that they were amazed anyone was taking an interest in their languages.</a:t>
            </a:r>
          </a:p>
          <a:p>
            <a:pPr marL="214313" indent="-214313">
              <a:buFont typeface="Arial" panose="020B0604020202020204" pitchFamily="34" charset="0"/>
              <a:buChar char="•"/>
            </a:pPr>
            <a:r>
              <a:rPr lang="en-GB" sz="1350" dirty="0">
                <a:solidFill>
                  <a:srgbClr val="9A5315"/>
                </a:solidFill>
              </a:rPr>
              <a:t>The only possible experts in how this </a:t>
            </a:r>
            <a:r>
              <a:rPr lang="en-GB" sz="1350" dirty="0" err="1">
                <a:solidFill>
                  <a:srgbClr val="9A5315"/>
                </a:solidFill>
              </a:rPr>
              <a:t>translanguaging</a:t>
            </a:r>
            <a:r>
              <a:rPr lang="en-GB" sz="1350" dirty="0">
                <a:solidFill>
                  <a:srgbClr val="9A5315"/>
                </a:solidFill>
              </a:rPr>
              <a:t> worked in practice was their parents!</a:t>
            </a:r>
          </a:p>
        </p:txBody>
      </p:sp>
    </p:spTree>
    <p:extLst>
      <p:ext uri="{BB962C8B-B14F-4D97-AF65-F5344CB8AC3E}">
        <p14:creationId xmlns:p14="http://schemas.microsoft.com/office/powerpoint/2010/main" val="119891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165" y="1132915"/>
            <a:ext cx="7664823" cy="1338828"/>
          </a:xfrm>
          <a:prstGeom prst="rect">
            <a:avLst/>
          </a:prstGeom>
          <a:noFill/>
        </p:spPr>
        <p:txBody>
          <a:bodyPr wrap="square" rtlCol="0">
            <a:spAutoFit/>
          </a:bodyPr>
          <a:lstStyle/>
          <a:p>
            <a:r>
              <a:rPr lang="en-GB" sz="1350" dirty="0">
                <a:solidFill>
                  <a:srgbClr val="9A5315"/>
                </a:solidFill>
              </a:rPr>
              <a:t>“We joined the mums in the food technology room, where a local caterer was leading an international cooking demonstration, making falafel. With </a:t>
            </a:r>
            <a:r>
              <a:rPr lang="en-GB" sz="1350" dirty="0" err="1">
                <a:solidFill>
                  <a:srgbClr val="9A5315"/>
                </a:solidFill>
              </a:rPr>
              <a:t>Zaneta’s</a:t>
            </a:r>
            <a:r>
              <a:rPr lang="en-GB" sz="1350" dirty="0">
                <a:solidFill>
                  <a:srgbClr val="9A5315"/>
                </a:solidFill>
              </a:rPr>
              <a:t> translation Heather spoke with the mums and introduced the idea that some parents would be paid to do translation work for short animated videos as part of the project. This will need to take place after half term, either at the school or at the University.” </a:t>
            </a:r>
          </a:p>
          <a:p>
            <a:endParaRPr lang="en-GB" sz="1350" dirty="0">
              <a:solidFill>
                <a:srgbClr val="9A5315"/>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950" y="3217481"/>
            <a:ext cx="3301253" cy="2475939"/>
          </a:xfrm>
          <a:prstGeom prst="rect">
            <a:avLst/>
          </a:prstGeom>
        </p:spPr>
      </p:pic>
      <p:sp>
        <p:nvSpPr>
          <p:cNvPr id="5" name="TextBox 4"/>
          <p:cNvSpPr txBox="1"/>
          <p:nvPr/>
        </p:nvSpPr>
        <p:spPr>
          <a:xfrm>
            <a:off x="551330" y="2786904"/>
            <a:ext cx="7711888" cy="553998"/>
          </a:xfrm>
          <a:prstGeom prst="rect">
            <a:avLst/>
          </a:prstGeom>
          <a:noFill/>
        </p:spPr>
        <p:txBody>
          <a:bodyPr wrap="square" rtlCol="0">
            <a:spAutoFit/>
          </a:bodyPr>
          <a:lstStyle/>
          <a:p>
            <a:r>
              <a:rPr lang="en-GB" sz="1500" dirty="0">
                <a:solidFill>
                  <a:srgbClr val="9A5315"/>
                </a:solidFill>
              </a:rPr>
              <a:t>Meanwhile Arthur’s Hill Federation schools had set up regular special activities  </a:t>
            </a:r>
          </a:p>
        </p:txBody>
      </p:sp>
    </p:spTree>
    <p:extLst>
      <p:ext uri="{BB962C8B-B14F-4D97-AF65-F5344CB8AC3E}">
        <p14:creationId xmlns:p14="http://schemas.microsoft.com/office/powerpoint/2010/main" val="12292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mdadmin\Filr\My Files\researchinteractivewalls\home languages\zanetamartalac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4104" y="2527487"/>
            <a:ext cx="3800055" cy="2370605"/>
          </a:xfrm>
          <a:prstGeom prst="rect">
            <a:avLst/>
          </a:prstGeom>
          <a:noFill/>
          <a:ln>
            <a:noFill/>
          </a:ln>
        </p:spPr>
      </p:pic>
      <p:sp>
        <p:nvSpPr>
          <p:cNvPr id="3" name="TextBox 2"/>
          <p:cNvSpPr txBox="1"/>
          <p:nvPr/>
        </p:nvSpPr>
        <p:spPr>
          <a:xfrm>
            <a:off x="961465" y="1543049"/>
            <a:ext cx="7725335" cy="738664"/>
          </a:xfrm>
          <a:prstGeom prst="rect">
            <a:avLst/>
          </a:prstGeom>
          <a:noFill/>
        </p:spPr>
        <p:txBody>
          <a:bodyPr wrap="square" rtlCol="0">
            <a:spAutoFit/>
          </a:bodyPr>
          <a:lstStyle/>
          <a:p>
            <a:pPr algn="ctr"/>
            <a:r>
              <a:rPr lang="en-GB" sz="2100" dirty="0">
                <a:solidFill>
                  <a:srgbClr val="9A5315"/>
                </a:solidFill>
              </a:rPr>
              <a:t>We then began the process of ‘</a:t>
            </a:r>
            <a:r>
              <a:rPr lang="en-GB" sz="2100" dirty="0" err="1">
                <a:solidFill>
                  <a:srgbClr val="9A5315"/>
                </a:solidFill>
              </a:rPr>
              <a:t>translanguation</a:t>
            </a:r>
            <a:r>
              <a:rPr lang="en-GB" sz="2100" dirty="0">
                <a:solidFill>
                  <a:srgbClr val="9A5315"/>
                </a:solidFill>
              </a:rPr>
              <a:t>’ (</a:t>
            </a:r>
            <a:r>
              <a:rPr lang="en-GB" sz="2100" dirty="0" err="1">
                <a:solidFill>
                  <a:srgbClr val="9A5315"/>
                </a:solidFill>
              </a:rPr>
              <a:t>translanguaged</a:t>
            </a:r>
            <a:r>
              <a:rPr lang="en-GB" sz="2100" dirty="0">
                <a:solidFill>
                  <a:srgbClr val="9A5315"/>
                </a:solidFill>
              </a:rPr>
              <a:t> translation).</a:t>
            </a:r>
          </a:p>
        </p:txBody>
      </p:sp>
      <p:sp>
        <p:nvSpPr>
          <p:cNvPr id="4" name="TextBox 3"/>
          <p:cNvSpPr txBox="1"/>
          <p:nvPr/>
        </p:nvSpPr>
        <p:spPr>
          <a:xfrm>
            <a:off x="437030" y="3385297"/>
            <a:ext cx="2252382" cy="1754326"/>
          </a:xfrm>
          <a:prstGeom prst="rect">
            <a:avLst/>
          </a:prstGeom>
          <a:noFill/>
        </p:spPr>
        <p:txBody>
          <a:bodyPr wrap="square" rtlCol="0">
            <a:spAutoFit/>
          </a:bodyPr>
          <a:lstStyle/>
          <a:p>
            <a:r>
              <a:rPr lang="en-GB" sz="1350" dirty="0">
                <a:solidFill>
                  <a:srgbClr val="9A5315"/>
                </a:solidFill>
              </a:rPr>
              <a:t>This took many hours and days to complete.</a:t>
            </a:r>
          </a:p>
          <a:p>
            <a:endParaRPr lang="en-GB" sz="1350" dirty="0">
              <a:solidFill>
                <a:srgbClr val="9A5315"/>
              </a:solidFill>
            </a:endParaRPr>
          </a:p>
          <a:p>
            <a:r>
              <a:rPr lang="en-GB" sz="1350" dirty="0">
                <a:solidFill>
                  <a:srgbClr val="9A5315"/>
                </a:solidFill>
              </a:rPr>
              <a:t>Now Marta and Zaneta are helping us translate the children’s conversations back into English!</a:t>
            </a:r>
          </a:p>
        </p:txBody>
      </p:sp>
    </p:spTree>
    <p:extLst>
      <p:ext uri="{BB962C8B-B14F-4D97-AF65-F5344CB8AC3E}">
        <p14:creationId xmlns:p14="http://schemas.microsoft.com/office/powerpoint/2010/main" val="15164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088" y="1748537"/>
            <a:ext cx="6663018" cy="3747948"/>
          </a:xfrm>
          <a:prstGeom prst="rect">
            <a:avLst/>
          </a:prstGeom>
        </p:spPr>
      </p:pic>
      <p:sp>
        <p:nvSpPr>
          <p:cNvPr id="3" name="TextBox 2"/>
          <p:cNvSpPr txBox="1"/>
          <p:nvPr/>
        </p:nvSpPr>
        <p:spPr>
          <a:xfrm>
            <a:off x="816910" y="1153084"/>
            <a:ext cx="7651376" cy="415498"/>
          </a:xfrm>
          <a:prstGeom prst="rect">
            <a:avLst/>
          </a:prstGeom>
          <a:noFill/>
        </p:spPr>
        <p:txBody>
          <a:bodyPr wrap="square" rtlCol="0">
            <a:spAutoFit/>
          </a:bodyPr>
          <a:lstStyle/>
          <a:p>
            <a:pPr algn="ctr"/>
            <a:r>
              <a:rPr lang="en-GB" sz="2100" dirty="0">
                <a:solidFill>
                  <a:srgbClr val="9A5315"/>
                </a:solidFill>
              </a:rPr>
              <a:t>Roma Celebration/Opening the room event</a:t>
            </a:r>
          </a:p>
        </p:txBody>
      </p:sp>
    </p:spTree>
    <p:extLst>
      <p:ext uri="{BB962C8B-B14F-4D97-AF65-F5344CB8AC3E}">
        <p14:creationId xmlns:p14="http://schemas.microsoft.com/office/powerpoint/2010/main" val="184538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332656"/>
            <a:ext cx="3667944" cy="2304256"/>
          </a:xfrm>
        </p:spPr>
        <p:txBody>
          <a:bodyPr>
            <a:normAutofit fontScale="90000"/>
          </a:bodyPr>
          <a:lstStyle/>
          <a:p>
            <a:r>
              <a:rPr lang="en-GB"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Working with families as language experts</a:t>
            </a:r>
            <a:endParaRPr lang="en-GB"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2996952"/>
            <a:ext cx="5400600" cy="371703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91" y="116632"/>
            <a:ext cx="4247937" cy="3154660"/>
          </a:xfrm>
          <a:prstGeom prst="rect">
            <a:avLst/>
          </a:prstGeom>
        </p:spPr>
      </p:pic>
    </p:spTree>
    <p:extLst>
      <p:ext uri="{BB962C8B-B14F-4D97-AF65-F5344CB8AC3E}">
        <p14:creationId xmlns:p14="http://schemas.microsoft.com/office/powerpoint/2010/main" val="2659165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42" y="1406058"/>
            <a:ext cx="4988859" cy="28062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930" y="2880613"/>
            <a:ext cx="4471147" cy="2515020"/>
          </a:xfrm>
          <a:prstGeom prst="rect">
            <a:avLst/>
          </a:prstGeom>
        </p:spPr>
      </p:pic>
    </p:spTree>
    <p:extLst>
      <p:ext uri="{BB962C8B-B14F-4D97-AF65-F5344CB8AC3E}">
        <p14:creationId xmlns:p14="http://schemas.microsoft.com/office/powerpoint/2010/main" val="120818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2317" y="1469092"/>
            <a:ext cx="7557248" cy="3277820"/>
          </a:xfrm>
          <a:prstGeom prst="rect">
            <a:avLst/>
          </a:prstGeom>
          <a:noFill/>
        </p:spPr>
        <p:txBody>
          <a:bodyPr wrap="square" rtlCol="0">
            <a:spAutoFit/>
          </a:bodyPr>
          <a:lstStyle/>
          <a:p>
            <a:r>
              <a:rPr lang="en-GB" sz="1350" dirty="0">
                <a:solidFill>
                  <a:srgbClr val="9A5315"/>
                </a:solidFill>
              </a:rPr>
              <a:t>We are now repeating the process with the Romanian Roma families, most of whom appear to speak a </a:t>
            </a:r>
            <a:r>
              <a:rPr lang="en-GB" sz="1350" dirty="0" err="1">
                <a:solidFill>
                  <a:srgbClr val="9A5315"/>
                </a:solidFill>
              </a:rPr>
              <a:t>translanguaged</a:t>
            </a:r>
            <a:r>
              <a:rPr lang="en-GB" sz="1350" dirty="0">
                <a:solidFill>
                  <a:srgbClr val="9A5315"/>
                </a:solidFill>
              </a:rPr>
              <a:t> form of Romanian and </a:t>
            </a:r>
            <a:r>
              <a:rPr lang="en-GB" sz="1350" dirty="0" err="1">
                <a:solidFill>
                  <a:srgbClr val="9A5315"/>
                </a:solidFill>
              </a:rPr>
              <a:t>Ursari</a:t>
            </a:r>
            <a:r>
              <a:rPr lang="en-GB" sz="1350" dirty="0">
                <a:solidFill>
                  <a:srgbClr val="9A5315"/>
                </a:solidFill>
              </a:rPr>
              <a:t>.</a:t>
            </a:r>
          </a:p>
          <a:p>
            <a:endParaRPr lang="en-GB" sz="1350" dirty="0">
              <a:solidFill>
                <a:srgbClr val="9A5315"/>
              </a:solidFill>
            </a:endParaRPr>
          </a:p>
          <a:p>
            <a:r>
              <a:rPr lang="en-GB" dirty="0">
                <a:solidFill>
                  <a:srgbClr val="9A5315"/>
                </a:solidFill>
              </a:rPr>
              <a:t>So, what did we learn that might be useful to you:</a:t>
            </a:r>
          </a:p>
          <a:p>
            <a:endParaRPr lang="en-GB" sz="1350" dirty="0">
              <a:solidFill>
                <a:srgbClr val="9A5315"/>
              </a:solidFill>
            </a:endParaRPr>
          </a:p>
          <a:p>
            <a:pPr marL="214313" indent="-214313">
              <a:buFont typeface="Arial" panose="020B0604020202020204" pitchFamily="34" charset="0"/>
              <a:buChar char="•"/>
            </a:pPr>
            <a:r>
              <a:rPr lang="en-GB" sz="1350" dirty="0">
                <a:solidFill>
                  <a:srgbClr val="9A5315"/>
                </a:solidFill>
              </a:rPr>
              <a:t>Simple language surveys aren’t always accurate (or sensitive)</a:t>
            </a:r>
          </a:p>
          <a:p>
            <a:pPr marL="214313" indent="-214313">
              <a:buFont typeface="Arial" panose="020B0604020202020204" pitchFamily="34" charset="0"/>
              <a:buChar char="•"/>
            </a:pPr>
            <a:r>
              <a:rPr lang="en-GB" sz="1350" dirty="0">
                <a:solidFill>
                  <a:srgbClr val="9A5315"/>
                </a:solidFill>
              </a:rPr>
              <a:t>Find a gatekeeper (ideally a member of the Roma community or someone who has worked with the communities for many years) who the community trusts; build meaningful and reciprocal relations with the community through the gatekeeper. NOTE THIS TAKES TIME and hence commitment </a:t>
            </a:r>
          </a:p>
          <a:p>
            <a:pPr marL="214313" indent="-214313">
              <a:buFont typeface="Arial" panose="020B0604020202020204" pitchFamily="34" charset="0"/>
              <a:buChar char="•"/>
            </a:pPr>
            <a:r>
              <a:rPr lang="en-GB" sz="1350" dirty="0">
                <a:solidFill>
                  <a:srgbClr val="9A5315"/>
                </a:solidFill>
              </a:rPr>
              <a:t>Be wary of people who present themselves as ‘talking </a:t>
            </a:r>
            <a:r>
              <a:rPr lang="en-GB" sz="1350" b="1" dirty="0">
                <a:solidFill>
                  <a:srgbClr val="9A5315"/>
                </a:solidFill>
              </a:rPr>
              <a:t>for</a:t>
            </a:r>
            <a:r>
              <a:rPr lang="en-GB" sz="1350" dirty="0">
                <a:solidFill>
                  <a:srgbClr val="9A5315"/>
                </a:solidFill>
              </a:rPr>
              <a:t> a community’ – find someone on the ground actually doing this work</a:t>
            </a:r>
          </a:p>
          <a:p>
            <a:pPr marL="214313" indent="-214313">
              <a:buFont typeface="Arial" panose="020B0604020202020204" pitchFamily="34" charset="0"/>
              <a:buChar char="•"/>
            </a:pPr>
            <a:r>
              <a:rPr lang="en-GB" sz="1350" dirty="0">
                <a:solidFill>
                  <a:srgbClr val="9A5315"/>
                </a:solidFill>
              </a:rPr>
              <a:t>Once you meet the families, try a list of words (or a bank of pictures) for translation. For Roma communities use the Manchester database and work backwards: you will meet one of the founders in a short while</a:t>
            </a:r>
          </a:p>
        </p:txBody>
      </p:sp>
    </p:spTree>
    <p:extLst>
      <p:ext uri="{BB962C8B-B14F-4D97-AF65-F5344CB8AC3E}">
        <p14:creationId xmlns:p14="http://schemas.microsoft.com/office/powerpoint/2010/main" val="19818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7472" y="1146363"/>
            <a:ext cx="7234517" cy="830997"/>
          </a:xfrm>
          <a:prstGeom prst="rect">
            <a:avLst/>
          </a:prstGeom>
          <a:noFill/>
        </p:spPr>
        <p:txBody>
          <a:bodyPr wrap="square" rtlCol="0">
            <a:spAutoFit/>
          </a:bodyPr>
          <a:lstStyle/>
          <a:p>
            <a:pPr algn="ctr"/>
            <a:r>
              <a:rPr lang="en-GB" sz="2400" dirty="0">
                <a:solidFill>
                  <a:srgbClr val="9A5315"/>
                </a:solidFill>
              </a:rPr>
              <a:t>And now from our partners in France…</a:t>
            </a:r>
          </a:p>
          <a:p>
            <a:pPr algn="ctr"/>
            <a:r>
              <a:rPr lang="en-GB" sz="2400" dirty="0">
                <a:solidFill>
                  <a:srgbClr val="9A5315"/>
                </a:solidFill>
              </a:rPr>
              <a:t>A trip to the museum anyone?</a:t>
            </a:r>
          </a:p>
        </p:txBody>
      </p:sp>
      <p:pic>
        <p:nvPicPr>
          <p:cNvPr id="3" name="Picture 2"/>
          <p:cNvPicPr>
            <a:picLocks noChangeAspect="1"/>
          </p:cNvPicPr>
          <p:nvPr/>
        </p:nvPicPr>
        <p:blipFill>
          <a:blip r:embed="rId2"/>
          <a:stretch>
            <a:fillRect/>
          </a:stretch>
        </p:blipFill>
        <p:spPr>
          <a:xfrm>
            <a:off x="2413746" y="2016008"/>
            <a:ext cx="4652683" cy="3418678"/>
          </a:xfrm>
          <a:prstGeom prst="rect">
            <a:avLst/>
          </a:prstGeom>
        </p:spPr>
      </p:pic>
    </p:spTree>
    <p:extLst>
      <p:ext uri="{BB962C8B-B14F-4D97-AF65-F5344CB8AC3E}">
        <p14:creationId xmlns:p14="http://schemas.microsoft.com/office/powerpoint/2010/main" val="256658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97558"/>
            <a:ext cx="8784976" cy="2343810"/>
          </a:xfrm>
        </p:spPr>
        <p:txBody>
          <a:bodyPr>
            <a:noAutofit/>
          </a:bodyPr>
          <a:lstStyle/>
          <a:p>
            <a:r>
              <a:rPr lang="en-GB" sz="4000" b="1" dirty="0" smtClean="0">
                <a:effectLst>
                  <a:outerShdw blurRad="38100" dist="38100" dir="2700000" algn="tl">
                    <a:srgbClr val="000000">
                      <a:alpha val="43137"/>
                    </a:srgbClr>
                  </a:outerShdw>
                </a:effectLst>
              </a:rPr>
              <a:t>How to create teaching-and-learning environments that are characterised by mutual understanding?</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84168" y="332243"/>
            <a:ext cx="2736304" cy="4065315"/>
          </a:xfrm>
        </p:spPr>
        <p:txBody>
          <a:bodyPr/>
          <a:lstStyle/>
          <a:p>
            <a:pPr marL="0" indent="0">
              <a:buNone/>
            </a:pPr>
            <a:r>
              <a:rPr lang="en-GB" sz="2800" b="1" dirty="0" smtClean="0">
                <a:effectLst>
                  <a:outerShdw blurRad="38100" dist="38100" dir="2700000" algn="tl">
                    <a:srgbClr val="000000">
                      <a:alpha val="43137"/>
                    </a:srgbClr>
                  </a:outerShdw>
                </a:effectLst>
              </a:rPr>
              <a:t>Professional bodies: </a:t>
            </a:r>
          </a:p>
          <a:p>
            <a:pPr marL="0" indent="0">
              <a:buNone/>
            </a:pPr>
            <a:r>
              <a:rPr lang="en-GB" sz="2800" dirty="0"/>
              <a:t>t</a:t>
            </a:r>
            <a:r>
              <a:rPr lang="en-GB" sz="2800" dirty="0" smtClean="0"/>
              <a:t>eachers’  linguistic, </a:t>
            </a:r>
          </a:p>
          <a:p>
            <a:pPr marL="0" indent="0">
              <a:buNone/>
            </a:pPr>
            <a:r>
              <a:rPr lang="en-GB" sz="2800" dirty="0" smtClean="0"/>
              <a:t>racial, cultural backgrounds and socioeconomic  situations</a:t>
            </a:r>
          </a:p>
        </p:txBody>
      </p:sp>
      <p:sp>
        <p:nvSpPr>
          <p:cNvPr id="4" name="Left-Right Arrow 3"/>
          <p:cNvSpPr/>
          <p:nvPr/>
        </p:nvSpPr>
        <p:spPr>
          <a:xfrm>
            <a:off x="3007684" y="1772816"/>
            <a:ext cx="2736304" cy="158417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7544" y="332656"/>
            <a:ext cx="2448272" cy="3970318"/>
          </a:xfrm>
          <a:prstGeom prst="rect">
            <a:avLst/>
          </a:prstGeom>
          <a:noFill/>
        </p:spPr>
        <p:txBody>
          <a:bodyPr wrap="square" rtlCol="0">
            <a:spAutoFit/>
          </a:bodyPr>
          <a:lstStyle/>
          <a:p>
            <a:r>
              <a:rPr lang="en-GB" sz="2800" b="1" dirty="0" smtClean="0">
                <a:effectLst>
                  <a:outerShdw blurRad="38100" dist="38100" dir="2700000" algn="tl">
                    <a:srgbClr val="000000">
                      <a:alpha val="43137"/>
                    </a:srgbClr>
                  </a:outerShdw>
                </a:effectLst>
              </a:rPr>
              <a:t>School</a:t>
            </a:r>
          </a:p>
          <a:p>
            <a:r>
              <a:rPr lang="en-GB" sz="2800" b="1" dirty="0">
                <a:effectLst>
                  <a:outerShdw blurRad="38100" dist="38100" dir="2700000" algn="tl">
                    <a:srgbClr val="000000">
                      <a:alpha val="43137"/>
                    </a:srgbClr>
                  </a:outerShdw>
                </a:effectLst>
              </a:rPr>
              <a:t>p</a:t>
            </a:r>
            <a:r>
              <a:rPr lang="en-GB" sz="2800" b="1" dirty="0" smtClean="0">
                <a:effectLst>
                  <a:outerShdw blurRad="38100" dist="38100" dir="2700000" algn="tl">
                    <a:srgbClr val="000000">
                      <a:alpha val="43137"/>
                    </a:srgbClr>
                  </a:outerShdw>
                </a:effectLst>
              </a:rPr>
              <a:t>opulations: </a:t>
            </a:r>
            <a:r>
              <a:rPr lang="en-GB" sz="2800" dirty="0" smtClean="0"/>
              <a:t>children’s </a:t>
            </a:r>
          </a:p>
          <a:p>
            <a:r>
              <a:rPr lang="en-GB" sz="2800" dirty="0" smtClean="0"/>
              <a:t>linguistic, racial, cultural backgrounds and socioeconomic  situations</a:t>
            </a:r>
            <a:endParaRPr lang="en-GB" sz="2800" dirty="0"/>
          </a:p>
        </p:txBody>
      </p:sp>
    </p:spTree>
    <p:extLst>
      <p:ext uri="{BB962C8B-B14F-4D97-AF65-F5344CB8AC3E}">
        <p14:creationId xmlns:p14="http://schemas.microsoft.com/office/powerpoint/2010/main" val="233826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00" y="4581128"/>
            <a:ext cx="8406564" cy="2016224"/>
          </a:xfrm>
        </p:spPr>
        <p:txBody>
          <a:bodyPr>
            <a:noAutofit/>
          </a:bodyPr>
          <a:lstStyle/>
          <a:p>
            <a:r>
              <a:rPr lang="en-GB" sz="4000" b="1" dirty="0" smtClean="0">
                <a:effectLst>
                  <a:outerShdw blurRad="38100" dist="38100" dir="2700000" algn="tl">
                    <a:srgbClr val="000000">
                      <a:alpha val="43137"/>
                    </a:srgbClr>
                  </a:outerShdw>
                </a:effectLst>
              </a:rPr>
              <a:t>How to create teaching-and-learning environments that are characterised by mutual understanding?</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84168" y="427240"/>
            <a:ext cx="2736304" cy="4065315"/>
          </a:xfrm>
        </p:spPr>
        <p:txBody>
          <a:bodyPr/>
          <a:lstStyle/>
          <a:p>
            <a:pPr marL="0" indent="0">
              <a:buNone/>
            </a:pPr>
            <a:r>
              <a:rPr lang="en-GB" sz="2800" b="1" dirty="0" smtClean="0">
                <a:effectLst>
                  <a:outerShdw blurRad="38100" dist="38100" dir="2700000" algn="tl">
                    <a:srgbClr val="000000">
                      <a:alpha val="43137"/>
                    </a:srgbClr>
                  </a:outerShdw>
                </a:effectLst>
              </a:rPr>
              <a:t>Professional body: </a:t>
            </a:r>
          </a:p>
          <a:p>
            <a:pPr marL="0" indent="0">
              <a:buNone/>
            </a:pPr>
            <a:r>
              <a:rPr lang="en-GB" sz="2800" dirty="0"/>
              <a:t>t</a:t>
            </a:r>
            <a:r>
              <a:rPr lang="en-GB" sz="2800" dirty="0" smtClean="0"/>
              <a:t>eachers’  linguistic, racial, cultural backgrounds and socioeconomic  situations</a:t>
            </a:r>
          </a:p>
        </p:txBody>
      </p:sp>
      <p:sp>
        <p:nvSpPr>
          <p:cNvPr id="4" name="Left-Right Arrow 3"/>
          <p:cNvSpPr/>
          <p:nvPr/>
        </p:nvSpPr>
        <p:spPr>
          <a:xfrm>
            <a:off x="3007684" y="1772816"/>
            <a:ext cx="2736304" cy="158417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7544" y="427240"/>
            <a:ext cx="2448272" cy="3970318"/>
          </a:xfrm>
          <a:prstGeom prst="rect">
            <a:avLst/>
          </a:prstGeom>
          <a:noFill/>
        </p:spPr>
        <p:txBody>
          <a:bodyPr wrap="square" rtlCol="0">
            <a:spAutoFit/>
          </a:bodyPr>
          <a:lstStyle/>
          <a:p>
            <a:r>
              <a:rPr lang="en-GB" sz="2800" b="1" dirty="0" smtClean="0">
                <a:effectLst>
                  <a:outerShdw blurRad="38100" dist="38100" dir="2700000" algn="tl">
                    <a:srgbClr val="000000">
                      <a:alpha val="43137"/>
                    </a:srgbClr>
                  </a:outerShdw>
                </a:effectLst>
              </a:rPr>
              <a:t>School</a:t>
            </a:r>
          </a:p>
          <a:p>
            <a:r>
              <a:rPr lang="en-GB" sz="2800" b="1" dirty="0">
                <a:effectLst>
                  <a:outerShdw blurRad="38100" dist="38100" dir="2700000" algn="tl">
                    <a:srgbClr val="000000">
                      <a:alpha val="43137"/>
                    </a:srgbClr>
                  </a:outerShdw>
                </a:effectLst>
              </a:rPr>
              <a:t>p</a:t>
            </a:r>
            <a:r>
              <a:rPr lang="en-GB" sz="2800" b="1" dirty="0" smtClean="0">
                <a:effectLst>
                  <a:outerShdw blurRad="38100" dist="38100" dir="2700000" algn="tl">
                    <a:srgbClr val="000000">
                      <a:alpha val="43137"/>
                    </a:srgbClr>
                  </a:outerShdw>
                </a:effectLst>
              </a:rPr>
              <a:t>opulations: </a:t>
            </a:r>
            <a:r>
              <a:rPr lang="en-GB" sz="2800" dirty="0" smtClean="0"/>
              <a:t>children’s </a:t>
            </a:r>
          </a:p>
          <a:p>
            <a:r>
              <a:rPr lang="en-GB" sz="2800" dirty="0" smtClean="0"/>
              <a:t>linguistic, racial, cultural backgrounds and socioeconomic  situations</a:t>
            </a:r>
            <a:endParaRPr lang="en-GB" sz="2800" dirty="0"/>
          </a:p>
        </p:txBody>
      </p:sp>
      <p:sp>
        <p:nvSpPr>
          <p:cNvPr id="6" name="Vertical Scroll 5"/>
          <p:cNvSpPr/>
          <p:nvPr/>
        </p:nvSpPr>
        <p:spPr>
          <a:xfrm>
            <a:off x="2821391" y="278860"/>
            <a:ext cx="3240360" cy="4590300"/>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06924" y="979854"/>
            <a:ext cx="2304256" cy="3170099"/>
          </a:xfrm>
          <a:prstGeom prst="rect">
            <a:avLst/>
          </a:prstGeom>
          <a:noFill/>
        </p:spPr>
        <p:txBody>
          <a:bodyPr wrap="square" rtlCol="0">
            <a:spAutoFit/>
          </a:bodyPr>
          <a:lstStyle/>
          <a:p>
            <a:r>
              <a:rPr lang="en-GB" sz="2500" b="1" dirty="0" smtClean="0"/>
              <a:t>Meritocratic </a:t>
            </a:r>
            <a:r>
              <a:rPr lang="en-GB" sz="2500" b="1" dirty="0"/>
              <a:t>policy context </a:t>
            </a:r>
            <a:r>
              <a:rPr lang="en-GB" sz="2500" b="1" dirty="0" smtClean="0"/>
              <a:t>privileging  conformity and standardisation </a:t>
            </a:r>
            <a:endParaRPr lang="en-GB" sz="2500" b="1" dirty="0"/>
          </a:p>
          <a:p>
            <a:r>
              <a:rPr lang="en-GB" sz="2500" b="1" dirty="0" smtClean="0"/>
              <a:t>and not</a:t>
            </a:r>
            <a:r>
              <a:rPr lang="en-GB" sz="2500" b="1" dirty="0" smtClean="0">
                <a:solidFill>
                  <a:srgbClr val="FF0000"/>
                </a:solidFill>
                <a:effectLst>
                  <a:outerShdw blurRad="38100" dist="38100" dir="2700000" algn="tl">
                    <a:srgbClr val="000000">
                      <a:alpha val="43137"/>
                    </a:srgbClr>
                  </a:outerShdw>
                </a:effectLst>
              </a:rPr>
              <a:t> </a:t>
            </a:r>
            <a:r>
              <a:rPr lang="en-GB" sz="2500" b="1" dirty="0" smtClean="0"/>
              <a:t>diversities and inclusiveness</a:t>
            </a:r>
            <a:endParaRPr lang="en-GB" sz="2500" b="1" dirty="0"/>
          </a:p>
        </p:txBody>
      </p:sp>
    </p:spTree>
    <p:extLst>
      <p:ext uri="{BB962C8B-B14F-4D97-AF65-F5344CB8AC3E}">
        <p14:creationId xmlns:p14="http://schemas.microsoft.com/office/powerpoint/2010/main" val="357251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00" y="4581128"/>
            <a:ext cx="8406564" cy="2016224"/>
          </a:xfrm>
        </p:spPr>
        <p:txBody>
          <a:bodyPr>
            <a:noAutofit/>
          </a:bodyPr>
          <a:lstStyle/>
          <a:p>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84168" y="427240"/>
            <a:ext cx="2736304" cy="4065315"/>
          </a:xfrm>
        </p:spPr>
        <p:txBody>
          <a:bodyPr/>
          <a:lstStyle/>
          <a:p>
            <a:pPr marL="0" indent="0">
              <a:buNone/>
            </a:pPr>
            <a:r>
              <a:rPr lang="en-GB" sz="2800" b="1" dirty="0" smtClean="0">
                <a:effectLst>
                  <a:outerShdw blurRad="38100" dist="38100" dir="2700000" algn="tl">
                    <a:srgbClr val="000000">
                      <a:alpha val="43137"/>
                    </a:srgbClr>
                  </a:outerShdw>
                </a:effectLst>
              </a:rPr>
              <a:t>Professional body: </a:t>
            </a:r>
          </a:p>
          <a:p>
            <a:pPr marL="0" indent="0">
              <a:buNone/>
            </a:pPr>
            <a:r>
              <a:rPr lang="en-GB" sz="2800" dirty="0"/>
              <a:t>t</a:t>
            </a:r>
            <a:r>
              <a:rPr lang="en-GB" sz="2800" dirty="0" smtClean="0"/>
              <a:t>eachers’  linguistic, racial, cultural backgrounds and socioeconomic  situations</a:t>
            </a:r>
          </a:p>
        </p:txBody>
      </p:sp>
      <p:sp>
        <p:nvSpPr>
          <p:cNvPr id="4" name="Left-Right Arrow 3"/>
          <p:cNvSpPr/>
          <p:nvPr/>
        </p:nvSpPr>
        <p:spPr>
          <a:xfrm>
            <a:off x="3007684" y="1772816"/>
            <a:ext cx="2736304" cy="158417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7544" y="427240"/>
            <a:ext cx="2448272" cy="3970318"/>
          </a:xfrm>
          <a:prstGeom prst="rect">
            <a:avLst/>
          </a:prstGeom>
          <a:noFill/>
        </p:spPr>
        <p:txBody>
          <a:bodyPr wrap="square" rtlCol="0">
            <a:spAutoFit/>
          </a:bodyPr>
          <a:lstStyle/>
          <a:p>
            <a:r>
              <a:rPr lang="en-GB" sz="2800" b="1" dirty="0" smtClean="0">
                <a:effectLst>
                  <a:outerShdw blurRad="38100" dist="38100" dir="2700000" algn="tl">
                    <a:srgbClr val="000000">
                      <a:alpha val="43137"/>
                    </a:srgbClr>
                  </a:outerShdw>
                </a:effectLst>
              </a:rPr>
              <a:t>School</a:t>
            </a:r>
          </a:p>
          <a:p>
            <a:r>
              <a:rPr lang="en-GB" sz="2800" b="1" dirty="0">
                <a:effectLst>
                  <a:outerShdw blurRad="38100" dist="38100" dir="2700000" algn="tl">
                    <a:srgbClr val="000000">
                      <a:alpha val="43137"/>
                    </a:srgbClr>
                  </a:outerShdw>
                </a:effectLst>
              </a:rPr>
              <a:t>p</a:t>
            </a:r>
            <a:r>
              <a:rPr lang="en-GB" sz="2800" b="1" dirty="0" smtClean="0">
                <a:effectLst>
                  <a:outerShdw blurRad="38100" dist="38100" dir="2700000" algn="tl">
                    <a:srgbClr val="000000">
                      <a:alpha val="43137"/>
                    </a:srgbClr>
                  </a:outerShdw>
                </a:effectLst>
              </a:rPr>
              <a:t>opulations: </a:t>
            </a:r>
            <a:r>
              <a:rPr lang="en-GB" sz="2800" dirty="0" smtClean="0"/>
              <a:t>children’s </a:t>
            </a:r>
          </a:p>
          <a:p>
            <a:r>
              <a:rPr lang="en-GB" sz="2800" dirty="0" smtClean="0"/>
              <a:t>linguistic, racial, cultural backgrounds and socioeconomic  situations</a:t>
            </a:r>
            <a:endParaRPr lang="en-GB" sz="2800" dirty="0"/>
          </a:p>
        </p:txBody>
      </p:sp>
      <p:sp>
        <p:nvSpPr>
          <p:cNvPr id="6" name="Vertical Scroll 5"/>
          <p:cNvSpPr/>
          <p:nvPr/>
        </p:nvSpPr>
        <p:spPr>
          <a:xfrm>
            <a:off x="2771800" y="260648"/>
            <a:ext cx="3384376" cy="4392488"/>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239852" y="1412776"/>
            <a:ext cx="2340260" cy="2893100"/>
          </a:xfrm>
          <a:prstGeom prst="rect">
            <a:avLst/>
          </a:prstGeom>
          <a:noFill/>
        </p:spPr>
        <p:txBody>
          <a:bodyPr wrap="square" rtlCol="0">
            <a:spAutoFit/>
          </a:bodyPr>
          <a:lstStyle/>
          <a:p>
            <a:r>
              <a:rPr lang="en-GB" sz="2500" b="1" dirty="0" smtClean="0"/>
              <a:t>Meritocratic </a:t>
            </a:r>
            <a:r>
              <a:rPr lang="en-GB" sz="2500" b="1" dirty="0"/>
              <a:t>policy context </a:t>
            </a:r>
            <a:r>
              <a:rPr lang="en-GB" sz="2500" b="1" dirty="0" smtClean="0"/>
              <a:t>privileging  conformity &amp; standardisation and not inclusiveness</a:t>
            </a:r>
            <a:endParaRPr lang="en-GB" sz="2500" b="1" dirty="0"/>
          </a:p>
        </p:txBody>
      </p:sp>
      <p:sp>
        <p:nvSpPr>
          <p:cNvPr id="8" name="Flowchart: Punched Tape 7"/>
          <p:cNvSpPr/>
          <p:nvPr/>
        </p:nvSpPr>
        <p:spPr>
          <a:xfrm>
            <a:off x="467544" y="2276872"/>
            <a:ext cx="8451932" cy="4491178"/>
          </a:xfrm>
          <a:prstGeom prst="flowChartPunchedTap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59632" y="3332166"/>
            <a:ext cx="7566132" cy="2800767"/>
          </a:xfrm>
          <a:prstGeom prst="rect">
            <a:avLst/>
          </a:prstGeom>
          <a:noFill/>
        </p:spPr>
        <p:txBody>
          <a:bodyPr wrap="square" rtlCol="0">
            <a:spAutoFit/>
          </a:bodyPr>
          <a:lstStyle/>
          <a:p>
            <a:r>
              <a:rPr lang="en-GB" sz="4400" b="1" dirty="0" smtClean="0">
                <a:effectLst>
                  <a:outerShdw blurRad="38100" dist="38100" dir="2700000" algn="tl">
                    <a:srgbClr val="000000">
                      <a:alpha val="43137"/>
                    </a:srgbClr>
                  </a:outerShdw>
                </a:effectLst>
              </a:rPr>
              <a:t>In addition how to develop practices that counteract </a:t>
            </a:r>
            <a:r>
              <a:rPr lang="en-GB" sz="4400" b="1" dirty="0">
                <a:effectLst>
                  <a:outerShdw blurRad="38100" dist="38100" dir="2700000" algn="tl">
                    <a:srgbClr val="000000">
                      <a:alpha val="43137"/>
                    </a:srgbClr>
                  </a:outerShdw>
                </a:effectLst>
              </a:rPr>
              <a:t>negative impact of pervasive </a:t>
            </a:r>
            <a:r>
              <a:rPr lang="en-GB" sz="4400" b="1" dirty="0" smtClean="0">
                <a:effectLst>
                  <a:outerShdw blurRad="38100" dist="38100" dir="2700000" algn="tl">
                    <a:srgbClr val="000000">
                      <a:alpha val="43137"/>
                    </a:srgbClr>
                  </a:outerShdw>
                </a:effectLst>
              </a:rPr>
              <a:t>deficit views?</a:t>
            </a:r>
            <a:endParaRPr lang="en-GB"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2441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‘funds of knowledge’ </a:t>
            </a:r>
            <a:endParaRPr lang="en-GB" dirty="0"/>
          </a:p>
        </p:txBody>
      </p:sp>
      <p:sp>
        <p:nvSpPr>
          <p:cNvPr id="3" name="Content Placeholder 2"/>
          <p:cNvSpPr>
            <a:spLocks noGrp="1"/>
          </p:cNvSpPr>
          <p:nvPr>
            <p:ph idx="1"/>
          </p:nvPr>
        </p:nvSpPr>
        <p:spPr>
          <a:xfrm>
            <a:off x="323528" y="1340768"/>
            <a:ext cx="8568952" cy="5328592"/>
          </a:xfrm>
        </p:spPr>
        <p:txBody>
          <a:bodyPr>
            <a:normAutofit/>
          </a:bodyPr>
          <a:lstStyle/>
          <a:p>
            <a:pPr marL="0" indent="0">
              <a:buNone/>
            </a:pPr>
            <a:r>
              <a:rPr lang="en-GB" sz="2800" dirty="0" smtClean="0"/>
              <a:t>‘historically </a:t>
            </a:r>
            <a:r>
              <a:rPr lang="en-GB" sz="2800" dirty="0"/>
              <a:t>accumulated and culturally developed bodies of </a:t>
            </a:r>
            <a:r>
              <a:rPr lang="en-GB" sz="2800" dirty="0" smtClean="0"/>
              <a:t>knowledge and </a:t>
            </a:r>
            <a:r>
              <a:rPr lang="en-GB" sz="2800" dirty="0"/>
              <a:t>skills essential for household or individual functioning and </a:t>
            </a:r>
            <a:r>
              <a:rPr lang="en-GB" sz="2800" dirty="0" smtClean="0"/>
              <a:t>well-being’ </a:t>
            </a:r>
          </a:p>
          <a:p>
            <a:pPr marL="0" indent="0" algn="r">
              <a:buNone/>
            </a:pPr>
            <a:r>
              <a:rPr lang="en-GB" sz="2400" dirty="0" smtClean="0"/>
              <a:t>(González, </a:t>
            </a:r>
            <a:r>
              <a:rPr lang="nn-NO" sz="2400" dirty="0" smtClean="0"/>
              <a:t>Moll</a:t>
            </a:r>
            <a:r>
              <a:rPr lang="nn-NO" sz="2400" dirty="0"/>
              <a:t>, </a:t>
            </a:r>
            <a:r>
              <a:rPr lang="nn-NO" sz="2400" dirty="0" smtClean="0"/>
              <a:t>&amp; Amanti</a:t>
            </a:r>
            <a:r>
              <a:rPr lang="nn-NO" sz="2400" dirty="0"/>
              <a:t>, </a:t>
            </a:r>
            <a:r>
              <a:rPr lang="nn-NO" sz="2400" dirty="0" smtClean="0"/>
              <a:t>2005:72) </a:t>
            </a:r>
          </a:p>
          <a:p>
            <a:pPr marL="0" indent="0">
              <a:buNone/>
            </a:pPr>
            <a:endParaRPr lang="nn-NO" sz="2800" dirty="0" smtClean="0"/>
          </a:p>
          <a:p>
            <a:pPr marL="0" indent="0">
              <a:buNone/>
            </a:pPr>
            <a:r>
              <a:rPr lang="nn-NO" sz="2800" dirty="0" smtClean="0"/>
              <a:t>‘</a:t>
            </a:r>
            <a:r>
              <a:rPr lang="en-GB" sz="2800" dirty="0" smtClean="0"/>
              <a:t>to </a:t>
            </a:r>
            <a:r>
              <a:rPr lang="en-GB" sz="2800" dirty="0"/>
              <a:t>better describe forms of knowledge that arise dynamically from a range of </a:t>
            </a:r>
            <a:r>
              <a:rPr lang="en-GB" sz="2800" dirty="0" smtClean="0"/>
              <a:t>everyday experiences </a:t>
            </a:r>
            <a:r>
              <a:rPr lang="en-GB" sz="2800" dirty="0"/>
              <a:t>among </a:t>
            </a:r>
            <a:r>
              <a:rPr lang="en-GB" sz="2800" dirty="0" smtClean="0"/>
              <a:t>marginalized - and </a:t>
            </a:r>
            <a:r>
              <a:rPr lang="en-GB" sz="2800" dirty="0"/>
              <a:t>therefore poorly </a:t>
            </a:r>
            <a:r>
              <a:rPr lang="en-GB" sz="2800" dirty="0" smtClean="0"/>
              <a:t>understood - populations who </a:t>
            </a:r>
            <a:r>
              <a:rPr lang="en-GB" sz="2800" dirty="0"/>
              <a:t>interact with </a:t>
            </a:r>
            <a:r>
              <a:rPr lang="en-GB" sz="2800" dirty="0" smtClean="0"/>
              <a:t>‘mainstream’ </a:t>
            </a:r>
            <a:r>
              <a:rPr lang="en-GB" sz="2800" dirty="0"/>
              <a:t>society via its social </a:t>
            </a:r>
            <a:r>
              <a:rPr lang="en-GB" sz="2800" dirty="0" smtClean="0"/>
              <a:t>structures’ </a:t>
            </a:r>
          </a:p>
          <a:p>
            <a:pPr marL="0" indent="0" algn="r">
              <a:buNone/>
            </a:pPr>
            <a:r>
              <a:rPr lang="en-GB" sz="2400" dirty="0" smtClean="0"/>
              <a:t>(Rodriguez, 2013:90)</a:t>
            </a:r>
            <a:endParaRPr lang="nn-NO" sz="2400" dirty="0" smtClean="0"/>
          </a:p>
          <a:p>
            <a:pPr marL="0" indent="0">
              <a:buNone/>
            </a:pPr>
            <a:endParaRPr lang="nn-NO" sz="2800" dirty="0" smtClean="0"/>
          </a:p>
          <a:p>
            <a:pPr marL="0" indent="0">
              <a:buNone/>
            </a:pPr>
            <a:endParaRPr lang="nn-NO" sz="2800" dirty="0" smtClean="0"/>
          </a:p>
          <a:p>
            <a:pPr marL="0" indent="0" algn="r">
              <a:buNone/>
            </a:pPr>
            <a:endParaRPr lang="en-GB" dirty="0"/>
          </a:p>
        </p:txBody>
      </p:sp>
    </p:spTree>
    <p:extLst>
      <p:ext uri="{BB962C8B-B14F-4D97-AF65-F5344CB8AC3E}">
        <p14:creationId xmlns:p14="http://schemas.microsoft.com/office/powerpoint/2010/main" val="423296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332656"/>
            <a:ext cx="7704856" cy="6264696"/>
          </a:xfrm>
        </p:spPr>
      </p:pic>
    </p:spTree>
    <p:extLst>
      <p:ext uri="{BB962C8B-B14F-4D97-AF65-F5344CB8AC3E}">
        <p14:creationId xmlns:p14="http://schemas.microsoft.com/office/powerpoint/2010/main" val="1324794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332656"/>
            <a:ext cx="7704856" cy="6264696"/>
          </a:xfrm>
        </p:spPr>
      </p:pic>
      <p:sp>
        <p:nvSpPr>
          <p:cNvPr id="3" name="Rectangle 2"/>
          <p:cNvSpPr/>
          <p:nvPr/>
        </p:nvSpPr>
        <p:spPr>
          <a:xfrm rot="691020">
            <a:off x="990706" y="776036"/>
            <a:ext cx="7046746" cy="52396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‘culture’ as a construct</a:t>
            </a:r>
          </a:p>
          <a:p>
            <a:pPr algn="ctr"/>
            <a:endParaRPr lang="en-GB" sz="1400" dirty="0">
              <a:solidFill>
                <a:schemeClr val="tx1"/>
              </a:solidFill>
            </a:endParaRPr>
          </a:p>
          <a:p>
            <a:pPr algn="ctr"/>
            <a:r>
              <a:rPr lang="en-GB" sz="2800" i="1" dirty="0" smtClean="0">
                <a:solidFill>
                  <a:schemeClr val="tx1"/>
                </a:solidFill>
              </a:rPr>
              <a:t>‘Culture’ </a:t>
            </a:r>
            <a:r>
              <a:rPr lang="en-GB" sz="2800" dirty="0" smtClean="0">
                <a:solidFill>
                  <a:schemeClr val="tx1"/>
                </a:solidFill>
              </a:rPr>
              <a:t>in education – now an acceptable tool to drive a wedge between groups of people?</a:t>
            </a:r>
          </a:p>
          <a:p>
            <a:pPr algn="ctr"/>
            <a:endParaRPr lang="en-GB" sz="1400" dirty="0" smtClean="0">
              <a:solidFill>
                <a:schemeClr val="tx1"/>
              </a:solidFill>
            </a:endParaRPr>
          </a:p>
          <a:p>
            <a:pPr algn="ctr"/>
            <a:r>
              <a:rPr lang="en-GB" sz="2800" dirty="0" smtClean="0">
                <a:solidFill>
                  <a:schemeClr val="tx1"/>
                </a:solidFill>
              </a:rPr>
              <a:t>Essentialist and tokenistic?</a:t>
            </a:r>
          </a:p>
          <a:p>
            <a:pPr algn="ctr"/>
            <a:endParaRPr lang="en-GB" sz="1400" dirty="0" smtClean="0">
              <a:solidFill>
                <a:schemeClr val="tx1"/>
              </a:solidFill>
            </a:endParaRPr>
          </a:p>
          <a:p>
            <a:pPr algn="ctr"/>
            <a:r>
              <a:rPr lang="en-GB" sz="2800" dirty="0" smtClean="0">
                <a:solidFill>
                  <a:schemeClr val="tx1"/>
                </a:solidFill>
              </a:rPr>
              <a:t>‘</a:t>
            </a:r>
            <a:r>
              <a:rPr lang="en-GB" sz="2800" i="1" dirty="0" smtClean="0">
                <a:solidFill>
                  <a:schemeClr val="tx1"/>
                </a:solidFill>
              </a:rPr>
              <a:t>We in the West’ </a:t>
            </a:r>
            <a:r>
              <a:rPr lang="en-GB" sz="2800" dirty="0" smtClean="0">
                <a:solidFill>
                  <a:schemeClr val="tx1"/>
                </a:solidFill>
              </a:rPr>
              <a:t>have developed cultures, from which we pick and mix, but in other parts, people are </a:t>
            </a:r>
            <a:r>
              <a:rPr lang="en-GB" sz="2800" i="1" dirty="0" smtClean="0">
                <a:solidFill>
                  <a:schemeClr val="tx1"/>
                </a:solidFill>
              </a:rPr>
              <a:t>‘prisoners of their backward culture’?</a:t>
            </a:r>
            <a:endParaRPr lang="en-GB" i="1" dirty="0" smtClean="0">
              <a:solidFill>
                <a:schemeClr val="tx1"/>
              </a:solidFill>
            </a:endParaRPr>
          </a:p>
          <a:p>
            <a:pPr algn="ctr"/>
            <a:endParaRPr lang="en-GB" dirty="0">
              <a:solidFill>
                <a:schemeClr val="tx1"/>
              </a:solidFill>
            </a:endParaRPr>
          </a:p>
        </p:txBody>
      </p:sp>
    </p:spTree>
    <p:extLst>
      <p:ext uri="{BB962C8B-B14F-4D97-AF65-F5344CB8AC3E}">
        <p14:creationId xmlns:p14="http://schemas.microsoft.com/office/powerpoint/2010/main" val="2903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332656"/>
            <a:ext cx="7704856" cy="6264696"/>
          </a:xfrm>
        </p:spPr>
      </p:pic>
      <p:sp>
        <p:nvSpPr>
          <p:cNvPr id="3" name="Rectangle 2"/>
          <p:cNvSpPr/>
          <p:nvPr/>
        </p:nvSpPr>
        <p:spPr>
          <a:xfrm rot="691020">
            <a:off x="990706" y="776036"/>
            <a:ext cx="7046746" cy="52396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‘culture’ as a construct in education</a:t>
            </a:r>
          </a:p>
          <a:p>
            <a:pPr algn="ctr"/>
            <a:endParaRPr lang="en-GB" sz="1400" dirty="0">
              <a:solidFill>
                <a:schemeClr val="tx1"/>
              </a:solidFill>
            </a:endParaRPr>
          </a:p>
          <a:p>
            <a:pPr algn="ctr"/>
            <a:r>
              <a:rPr lang="en-GB" sz="2800" dirty="0" smtClean="0">
                <a:solidFill>
                  <a:schemeClr val="tx1"/>
                </a:solidFill>
              </a:rPr>
              <a:t>‘Culture’ – now an acceptable tool to drive a wedge between groups of people?</a:t>
            </a:r>
          </a:p>
          <a:p>
            <a:pPr algn="ctr"/>
            <a:endParaRPr lang="en-GB" sz="800" dirty="0" smtClean="0">
              <a:solidFill>
                <a:schemeClr val="tx1"/>
              </a:solidFill>
            </a:endParaRPr>
          </a:p>
          <a:p>
            <a:pPr algn="ctr"/>
            <a:r>
              <a:rPr lang="en-GB" sz="2800" dirty="0" smtClean="0">
                <a:solidFill>
                  <a:schemeClr val="tx1"/>
                </a:solidFill>
              </a:rPr>
              <a:t>Essentialist and tokenistic?</a:t>
            </a:r>
          </a:p>
          <a:p>
            <a:pPr algn="ctr"/>
            <a:endParaRPr lang="en-GB" sz="800" dirty="0" smtClean="0">
              <a:solidFill>
                <a:schemeClr val="tx1"/>
              </a:solidFill>
            </a:endParaRPr>
          </a:p>
          <a:p>
            <a:pPr algn="ctr"/>
            <a:r>
              <a:rPr lang="en-GB" sz="2800" dirty="0" smtClean="0">
                <a:solidFill>
                  <a:schemeClr val="tx1"/>
                </a:solidFill>
              </a:rPr>
              <a:t>‘We in the West’ have developed culture, but in other parts, people are ‘prisoners or their backward culture’?</a:t>
            </a:r>
            <a:endParaRPr lang="en-GB" dirty="0" smtClean="0">
              <a:solidFill>
                <a:schemeClr val="tx1"/>
              </a:solidFill>
            </a:endParaRPr>
          </a:p>
          <a:p>
            <a:pPr algn="ctr"/>
            <a:endParaRPr lang="en-GB" dirty="0">
              <a:solidFill>
                <a:schemeClr val="tx1"/>
              </a:solidFill>
            </a:endParaRPr>
          </a:p>
        </p:txBody>
      </p:sp>
      <p:sp>
        <p:nvSpPr>
          <p:cNvPr id="5" name="TextBox 4"/>
          <p:cNvSpPr txBox="1"/>
          <p:nvPr/>
        </p:nvSpPr>
        <p:spPr>
          <a:xfrm rot="20649145">
            <a:off x="452006" y="1109038"/>
            <a:ext cx="8517888" cy="4431983"/>
          </a:xfrm>
          <a:prstGeom prst="rect">
            <a:avLst/>
          </a:prstGeom>
          <a:solidFill>
            <a:schemeClr val="accent3">
              <a:lumMod val="40000"/>
              <a:lumOff val="60000"/>
            </a:schemeClr>
          </a:solidFill>
        </p:spPr>
        <p:txBody>
          <a:bodyPr wrap="square" rtlCol="0">
            <a:spAutoFit/>
          </a:bodyPr>
          <a:lstStyle/>
          <a:p>
            <a:pPr algn="ctr"/>
            <a:r>
              <a:rPr lang="en-GB" sz="4000" b="1" dirty="0" smtClean="0"/>
              <a:t>‘funds of knowledge’ </a:t>
            </a:r>
          </a:p>
          <a:p>
            <a:r>
              <a:rPr lang="en-GB" sz="3200" b="1" dirty="0" smtClean="0"/>
              <a:t>transformative potential of teaching: </a:t>
            </a:r>
          </a:p>
          <a:p>
            <a:pPr marL="457200" indent="-457200">
              <a:buFont typeface="Arial" panose="020B0604020202020204" pitchFamily="34" charset="0"/>
              <a:buChar char="•"/>
            </a:pPr>
            <a:r>
              <a:rPr lang="en-GB" sz="3200" dirty="0" smtClean="0"/>
              <a:t>learning </a:t>
            </a:r>
            <a:r>
              <a:rPr lang="en-GB" sz="3200" dirty="0"/>
              <a:t>is </a:t>
            </a:r>
            <a:r>
              <a:rPr lang="en-GB" sz="3200" dirty="0" smtClean="0"/>
              <a:t>a socially </a:t>
            </a:r>
            <a:r>
              <a:rPr lang="en-GB" sz="3200" dirty="0"/>
              <a:t>mediated set of processes that reflect the influence of social history and </a:t>
            </a:r>
            <a:r>
              <a:rPr lang="en-GB" sz="3200" dirty="0" smtClean="0"/>
              <a:t>context</a:t>
            </a:r>
          </a:p>
          <a:p>
            <a:pPr marL="457200" indent="-457200">
              <a:buFont typeface="Arial" panose="020B0604020202020204" pitchFamily="34" charset="0"/>
              <a:buChar char="•"/>
            </a:pPr>
            <a:r>
              <a:rPr lang="en-GB" sz="3200" dirty="0"/>
              <a:t>i</a:t>
            </a:r>
            <a:r>
              <a:rPr lang="en-GB" sz="3200" dirty="0" smtClean="0"/>
              <a:t>ntentionality – to encourage teachers to use resources outside the classroom, their pupils’ funds of knowledge</a:t>
            </a:r>
            <a:endParaRPr lang="en-GB" sz="3200" dirty="0"/>
          </a:p>
          <a:p>
            <a:pPr algn="ctr"/>
            <a:endParaRPr lang="en-GB" dirty="0"/>
          </a:p>
        </p:txBody>
      </p:sp>
    </p:spTree>
    <p:extLst>
      <p:ext uri="{BB962C8B-B14F-4D97-AF65-F5344CB8AC3E}">
        <p14:creationId xmlns:p14="http://schemas.microsoft.com/office/powerpoint/2010/main" val="737452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1153</Words>
  <Application>Microsoft Office PowerPoint</Application>
  <PresentationFormat>On-screen Show (4:3)</PresentationFormat>
  <Paragraphs>128</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Segoe Print</vt:lpstr>
      <vt:lpstr>Times New Roman</vt:lpstr>
      <vt:lpstr>Office Theme</vt:lpstr>
      <vt:lpstr>Nature Illustration 16x9</vt:lpstr>
      <vt:lpstr>1_Office Theme</vt:lpstr>
      <vt:lpstr>PowerPoint Presentation</vt:lpstr>
      <vt:lpstr>Working with families as language experts</vt:lpstr>
      <vt:lpstr>How to create teaching-and-learning environments that are characterised by mutual understanding?</vt:lpstr>
      <vt:lpstr>How to create teaching-and-learning environments that are characterised by mutual understanding?</vt:lpstr>
      <vt:lpstr>PowerPoint Presentation</vt:lpstr>
      <vt:lpstr>‘funds of knowledge’ </vt:lpstr>
      <vt:lpstr>PowerPoint Presentation</vt:lpstr>
      <vt:lpstr>PowerPoint Presentation</vt:lpstr>
      <vt:lpstr>PowerPoint Presentation</vt:lpstr>
      <vt:lpstr>PowerPoint Presentation</vt:lpstr>
      <vt:lpstr> developing translanguaging   as a tool for learning  in schools     families  as collaborators,  co-researchers and co-constructors </vt:lpstr>
      <vt:lpstr>‘Nothing about us without us’ (Roma rights 2015)</vt:lpstr>
      <vt:lpstr>Brunswick Methodist church</vt:lpstr>
      <vt:lpstr>“It was absolutely fascinating. One group of Roma women, some quite elderly, were delighted to talk with me about their own heritage and language and in the end they also told me about some of the other Roma groups in attendance.   This was because one group in particular refused to acknowledge their Roma heritage and one man (who I recognised as a Big Issue seller on one Newcastle street) said he was quite insulted that we would suggest such a thing. I can say with certainly however, that at this event there was no contact between this group and other families.   So with a little help from one grandmother, a group of lively women and a group of young Romanian Roma men who were also more than happy to talk about their heritage, this is what I found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Middlesex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Leena Robertson</dc:creator>
  <cp:lastModifiedBy>Lydia Wysocki</cp:lastModifiedBy>
  <cp:revision>41</cp:revision>
  <dcterms:created xsi:type="dcterms:W3CDTF">2016-11-08T21:10:50Z</dcterms:created>
  <dcterms:modified xsi:type="dcterms:W3CDTF">2016-11-16T15:25:03Z</dcterms:modified>
</cp:coreProperties>
</file>